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104"/>
  </p:notesMasterIdLst>
  <p:sldIdLst>
    <p:sldId id="265" r:id="rId6"/>
    <p:sldId id="269" r:id="rId7"/>
    <p:sldId id="302" r:id="rId8"/>
    <p:sldId id="268" r:id="rId9"/>
    <p:sldId id="317" r:id="rId10"/>
    <p:sldId id="546" r:id="rId11"/>
    <p:sldId id="777" r:id="rId12"/>
    <p:sldId id="778" r:id="rId13"/>
    <p:sldId id="779" r:id="rId14"/>
    <p:sldId id="780" r:id="rId15"/>
    <p:sldId id="628" r:id="rId16"/>
    <p:sldId id="787" r:id="rId17"/>
    <p:sldId id="788" r:id="rId18"/>
    <p:sldId id="648" r:id="rId19"/>
    <p:sldId id="585" r:id="rId20"/>
    <p:sldId id="612" r:id="rId21"/>
    <p:sldId id="586" r:id="rId22"/>
    <p:sldId id="587" r:id="rId23"/>
    <p:sldId id="588" r:id="rId24"/>
    <p:sldId id="589" r:id="rId25"/>
    <p:sldId id="590" r:id="rId26"/>
    <p:sldId id="591" r:id="rId27"/>
    <p:sldId id="592" r:id="rId28"/>
    <p:sldId id="593" r:id="rId29"/>
    <p:sldId id="594" r:id="rId30"/>
    <p:sldId id="595" r:id="rId31"/>
    <p:sldId id="653" r:id="rId32"/>
    <p:sldId id="657" r:id="rId33"/>
    <p:sldId id="763" r:id="rId34"/>
    <p:sldId id="794" r:id="rId35"/>
    <p:sldId id="795" r:id="rId36"/>
    <p:sldId id="768" r:id="rId37"/>
    <p:sldId id="771" r:id="rId38"/>
    <p:sldId id="772" r:id="rId39"/>
    <p:sldId id="596" r:id="rId40"/>
    <p:sldId id="597" r:id="rId41"/>
    <p:sldId id="749" r:id="rId42"/>
    <p:sldId id="598" r:id="rId43"/>
    <p:sldId id="605" r:id="rId44"/>
    <p:sldId id="606" r:id="rId45"/>
    <p:sldId id="607" r:id="rId46"/>
    <p:sldId id="608" r:id="rId47"/>
    <p:sldId id="753" r:id="rId48"/>
    <p:sldId id="773" r:id="rId49"/>
    <p:sldId id="774" r:id="rId50"/>
    <p:sldId id="775" r:id="rId51"/>
    <p:sldId id="783" r:id="rId52"/>
    <p:sldId id="784" r:id="rId53"/>
    <p:sldId id="785" r:id="rId54"/>
    <p:sldId id="786" r:id="rId55"/>
    <p:sldId id="482" r:id="rId56"/>
    <p:sldId id="758" r:id="rId57"/>
    <p:sldId id="803" r:id="rId58"/>
    <p:sldId id="804" r:id="rId59"/>
    <p:sldId id="761" r:id="rId60"/>
    <p:sldId id="799" r:id="rId61"/>
    <p:sldId id="800" r:id="rId62"/>
    <p:sldId id="801" r:id="rId63"/>
    <p:sldId id="802" r:id="rId64"/>
    <p:sldId id="755" r:id="rId65"/>
    <p:sldId id="765" r:id="rId66"/>
    <p:sldId id="764" r:id="rId67"/>
    <p:sldId id="781" r:id="rId68"/>
    <p:sldId id="782" r:id="rId69"/>
    <p:sldId id="766" r:id="rId70"/>
    <p:sldId id="805" r:id="rId71"/>
    <p:sldId id="756" r:id="rId72"/>
    <p:sldId id="280" r:id="rId73"/>
    <p:sldId id="303" r:id="rId74"/>
    <p:sldId id="304" r:id="rId75"/>
    <p:sldId id="267" r:id="rId76"/>
    <p:sldId id="274" r:id="rId77"/>
    <p:sldId id="275" r:id="rId78"/>
    <p:sldId id="276" r:id="rId79"/>
    <p:sldId id="277" r:id="rId80"/>
    <p:sldId id="278" r:id="rId81"/>
    <p:sldId id="279" r:id="rId82"/>
    <p:sldId id="281" r:id="rId83"/>
    <p:sldId id="270" r:id="rId84"/>
    <p:sldId id="307" r:id="rId85"/>
    <p:sldId id="287" r:id="rId86"/>
    <p:sldId id="288" r:id="rId87"/>
    <p:sldId id="315" r:id="rId88"/>
    <p:sldId id="316" r:id="rId89"/>
    <p:sldId id="299" r:id="rId90"/>
    <p:sldId id="309" r:id="rId91"/>
    <p:sldId id="310" r:id="rId92"/>
    <p:sldId id="291" r:id="rId93"/>
    <p:sldId id="312" r:id="rId94"/>
    <p:sldId id="308" r:id="rId95"/>
    <p:sldId id="292" r:id="rId96"/>
    <p:sldId id="313" r:id="rId97"/>
    <p:sldId id="293" r:id="rId98"/>
    <p:sldId id="314" r:id="rId99"/>
    <p:sldId id="297" r:id="rId100"/>
    <p:sldId id="289" r:id="rId101"/>
    <p:sldId id="282" r:id="rId102"/>
    <p:sldId id="286" r:id="rId103"/>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5D4B5-80F2-0D3D-0105-B2A2ECE5E670}" v="2" dt="2019-11-19T11:02:03.73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heme" Target="theme/them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6/11/relationships/changesInfo" Target="changesInfos/changesInfo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e Bylois" userId="S::20003451@pxl.be::ea8b34da-9523-4443-b5de-a86ee6f20fa1" providerId="AD" clId="Web-{45A5D4B5-80F2-0D3D-0105-B2A2ECE5E670}"/>
    <pc:docChg chg="addSld delSld">
      <pc:chgData name="Nele Bylois" userId="S::20003451@pxl.be::ea8b34da-9523-4443-b5de-a86ee6f20fa1" providerId="AD" clId="Web-{45A5D4B5-80F2-0D3D-0105-B2A2ECE5E670}" dt="2019-11-19T11:02:03.732" v="1"/>
      <pc:docMkLst>
        <pc:docMk/>
      </pc:docMkLst>
      <pc:sldChg chg="add del replId">
        <pc:chgData name="Nele Bylois" userId="S::20003451@pxl.be::ea8b34da-9523-4443-b5de-a86ee6f20fa1" providerId="AD" clId="Web-{45A5D4B5-80F2-0D3D-0105-B2A2ECE5E670}" dt="2019-11-19T11:02:03.732" v="1"/>
        <pc:sldMkLst>
          <pc:docMk/>
          <pc:sldMk cId="184261889" sldId="8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charset="0"/>
              </a:defRPr>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charset="0"/>
              </a:defRPr>
            </a:lvl1pPr>
          </a:lstStyle>
          <a:p>
            <a:fld id="{70DE778B-9043-6640-BE32-D65768C6815F}" type="datetimeFigureOut">
              <a:rPr lang="nl-NL" smtClean="0"/>
              <a:pPr/>
              <a:t>19-11-2019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charset="0"/>
              </a:defRPr>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charset="0"/>
              </a:defRPr>
            </a:lvl1pPr>
          </a:lstStyle>
          <a:p>
            <a:fld id="{06CED714-CD51-CB44-B8E3-B61CCFEF6695}" type="slidenum">
              <a:rPr lang="nl-NL" smtClean="0"/>
              <a:pPr/>
              <a:t>‹nr.›</a:t>
            </a:fld>
            <a:endParaRPr lang="nl-NL"/>
          </a:p>
        </p:txBody>
      </p:sp>
    </p:spTree>
    <p:extLst>
      <p:ext uri="{BB962C8B-B14F-4D97-AF65-F5344CB8AC3E}">
        <p14:creationId xmlns:p14="http://schemas.microsoft.com/office/powerpoint/2010/main" val="58938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a:extLst>
              <a:ext uri="{FF2B5EF4-FFF2-40B4-BE49-F238E27FC236}">
                <a16:creationId xmlns:a16="http://schemas.microsoft.com/office/drawing/2014/main" id="{22ED1767-DFFC-405E-BA8C-82F3CFE7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a:extLst>
              <a:ext uri="{FF2B5EF4-FFF2-40B4-BE49-F238E27FC236}">
                <a16:creationId xmlns:a16="http://schemas.microsoft.com/office/drawing/2014/main" id="{C0F761C0-8709-4A3E-BE42-14BA2DB903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it-IT">
              <a:ea typeface="ＭＳ Ｐゴシック" panose="020B0600070205080204" pitchFamily="34" charset="-128"/>
            </a:endParaRPr>
          </a:p>
        </p:txBody>
      </p:sp>
      <p:sp>
        <p:nvSpPr>
          <p:cNvPr id="5124" name="Segnaposto numero diapositiva 3">
            <a:extLst>
              <a:ext uri="{FF2B5EF4-FFF2-40B4-BE49-F238E27FC236}">
                <a16:creationId xmlns:a16="http://schemas.microsoft.com/office/drawing/2014/main" id="{2947EF38-8F97-497C-826A-A9546B846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CA243C-41DA-4FBF-8539-A61C9609D302}" type="slidenum">
              <a:rPr kumimoji="0" lang="it-IT" altLang="it-IT"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4D4F501-1CA0-4058-8624-5886636FDB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C8FEB2F3-20E3-40A0-845C-2AB0DB1D56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80A2CE6-C17E-46FA-B472-05D6EB0C31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86483481-6E17-4F79-8C59-85F9C6E67A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D72062D-FC06-4644-8CC3-E71977E60E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9E90FCCF-D8AC-4E8F-B40A-46911740C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A8D1015-F8B4-4255-9BAB-89CEADE431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37530C65-A68B-446F-82AD-F526ADFFB1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D6DF087-5B27-4762-A7CB-1C4941D9F5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F4404F05-E119-4076-9339-DC67F433E7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AE1F45D-70DD-4C3C-9381-D1C816E178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93D6032F-057A-41B2-B3DE-8BC56B295E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42239C4-EE2A-4333-A3BD-B51B2E61CC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A7001BDA-FC4E-4BAD-82F1-7320C59EB0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it-IT">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30675F9-C7AD-4D56-8EFC-1DEB49717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a:extLst>
              <a:ext uri="{FF2B5EF4-FFF2-40B4-BE49-F238E27FC236}">
                <a16:creationId xmlns:a16="http://schemas.microsoft.com/office/drawing/2014/main" id="{E36A325A-20A9-4A7C-86D9-2720AABC7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it-IT">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B62A3A7-79DF-4C8C-8A3F-318CF906C7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2985ACF6-E8A2-4411-AAE9-9957164499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it-IT">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r>
              <a:rPr lang="nl-BE" err="1"/>
              <a:t>Tourism</a:t>
            </a:r>
            <a:r>
              <a:rPr lang="nl-BE"/>
              <a:t> for </a:t>
            </a:r>
            <a:r>
              <a:rPr lang="nl-BE" err="1"/>
              <a:t>all</a:t>
            </a:r>
            <a:r>
              <a:rPr lang="nl-BE"/>
              <a:t> beleidsplan</a:t>
            </a:r>
          </a:p>
        </p:txBody>
      </p:sp>
      <p:sp>
        <p:nvSpPr>
          <p:cNvPr id="4" name="Tijdelijke aanduiding voor dianummer 3"/>
          <p:cNvSpPr>
            <a:spLocks noGrp="1"/>
          </p:cNvSpPr>
          <p:nvPr>
            <p:ph type="sldNum" sz="quarter" idx="5"/>
          </p:nvPr>
        </p:nvSpPr>
        <p:spPr/>
        <p:txBody>
          <a:bodyPr/>
          <a:lstStyle/>
          <a:p>
            <a:fld id="{06CED714-CD51-CB44-B8E3-B61CCFEF6695}" type="slidenum">
              <a:rPr lang="nl-NL" smtClean="0"/>
              <a:pPr/>
              <a:t>79</a:t>
            </a:fld>
            <a:endParaRPr lang="nl-NL"/>
          </a:p>
        </p:txBody>
      </p:sp>
    </p:spTree>
    <p:extLst>
      <p:ext uri="{BB962C8B-B14F-4D97-AF65-F5344CB8AC3E}">
        <p14:creationId xmlns:p14="http://schemas.microsoft.com/office/powerpoint/2010/main" val="12297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a:extLst>
              <a:ext uri="{FF2B5EF4-FFF2-40B4-BE49-F238E27FC236}">
                <a16:creationId xmlns:a16="http://schemas.microsoft.com/office/drawing/2014/main" id="{D6C06164-FEDD-4618-B4BE-9C815AEB6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ymbol zastępczy notatek 2">
            <a:extLst>
              <a:ext uri="{FF2B5EF4-FFF2-40B4-BE49-F238E27FC236}">
                <a16:creationId xmlns:a16="http://schemas.microsoft.com/office/drawing/2014/main" id="{8FEFCE96-FC5E-498F-A605-2953B9FE2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ea typeface="ＭＳ Ｐゴシック" panose="020B0600070205080204" pitchFamily="34" charset="-128"/>
            </a:endParaRPr>
          </a:p>
        </p:txBody>
      </p:sp>
      <p:sp>
        <p:nvSpPr>
          <p:cNvPr id="38916" name="Symbol zastępczy numeru slajdu 3">
            <a:extLst>
              <a:ext uri="{FF2B5EF4-FFF2-40B4-BE49-F238E27FC236}">
                <a16:creationId xmlns:a16="http://schemas.microsoft.com/office/drawing/2014/main" id="{E60405E8-1634-4DF5-ADE4-2E437CCD97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8402CF-A57A-41F5-9E3D-A365C1155DE4}" type="slidenum">
              <a:rPr kumimoji="0" lang="it-IT" altLang="it-IT"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Contactgegevens</a:t>
            </a:r>
          </a:p>
        </p:txBody>
      </p:sp>
      <p:sp>
        <p:nvSpPr>
          <p:cNvPr id="4" name="Tijdelijke aanduiding voor dianummer 3"/>
          <p:cNvSpPr>
            <a:spLocks noGrp="1"/>
          </p:cNvSpPr>
          <p:nvPr>
            <p:ph type="sldNum" sz="quarter" idx="5"/>
          </p:nvPr>
        </p:nvSpPr>
        <p:spPr/>
        <p:txBody>
          <a:bodyPr/>
          <a:lstStyle/>
          <a:p>
            <a:fld id="{06CED714-CD51-CB44-B8E3-B61CCFEF6695}" type="slidenum">
              <a:rPr lang="nl-NL" smtClean="0"/>
              <a:pPr/>
              <a:t>97</a:t>
            </a:fld>
            <a:endParaRPr lang="nl-NL"/>
          </a:p>
        </p:txBody>
      </p:sp>
    </p:spTree>
    <p:extLst>
      <p:ext uri="{BB962C8B-B14F-4D97-AF65-F5344CB8AC3E}">
        <p14:creationId xmlns:p14="http://schemas.microsoft.com/office/powerpoint/2010/main" val="145869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7EAC8F2D-EDFF-455E-8062-0E61E5C0CE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a:extLst>
              <a:ext uri="{FF2B5EF4-FFF2-40B4-BE49-F238E27FC236}">
                <a16:creationId xmlns:a16="http://schemas.microsoft.com/office/drawing/2014/main" id="{EEA9193E-360A-496D-B60B-12BFF82000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it-IT">
              <a:ea typeface="ＭＳ Ｐゴシック" panose="020B0600070205080204" pitchFamily="34" charset="-128"/>
            </a:endParaRPr>
          </a:p>
        </p:txBody>
      </p:sp>
      <p:sp>
        <p:nvSpPr>
          <p:cNvPr id="50180" name="Segnaposto numero diapositiva 3">
            <a:extLst>
              <a:ext uri="{FF2B5EF4-FFF2-40B4-BE49-F238E27FC236}">
                <a16:creationId xmlns:a16="http://schemas.microsoft.com/office/drawing/2014/main" id="{552FD349-0290-4F0C-B016-4C04472BFC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632DDA-C038-4D57-9C74-456111923E00}" type="slidenum">
              <a:rPr kumimoji="0" lang="it-IT" altLang="it-IT"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a:extLst>
              <a:ext uri="{FF2B5EF4-FFF2-40B4-BE49-F238E27FC236}">
                <a16:creationId xmlns:a16="http://schemas.microsoft.com/office/drawing/2014/main" id="{A8BC01C5-AEEB-4677-80AB-9F2540BB95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a:extLst>
              <a:ext uri="{FF2B5EF4-FFF2-40B4-BE49-F238E27FC236}">
                <a16:creationId xmlns:a16="http://schemas.microsoft.com/office/drawing/2014/main" id="{66700EDF-6271-46B8-9B3B-4873D8EEFA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it-IT">
              <a:ea typeface="ＭＳ Ｐゴシック" panose="020B0600070205080204" pitchFamily="34" charset="-128"/>
            </a:endParaRPr>
          </a:p>
        </p:txBody>
      </p:sp>
      <p:sp>
        <p:nvSpPr>
          <p:cNvPr id="52228" name="Segnaposto numero diapositiva 3">
            <a:extLst>
              <a:ext uri="{FF2B5EF4-FFF2-40B4-BE49-F238E27FC236}">
                <a16:creationId xmlns:a16="http://schemas.microsoft.com/office/drawing/2014/main" id="{B6D6DD97-D6EB-4D40-82F8-768279E870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525780-05DD-4CCE-9376-C2E2A5350B88}" type="slidenum">
              <a:rPr kumimoji="0" lang="it-IT" altLang="it-IT"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a:extLst>
              <a:ext uri="{FF2B5EF4-FFF2-40B4-BE49-F238E27FC236}">
                <a16:creationId xmlns:a16="http://schemas.microsoft.com/office/drawing/2014/main" id="{7D5AC847-D830-4078-BB51-6EC87AD33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a:extLst>
              <a:ext uri="{FF2B5EF4-FFF2-40B4-BE49-F238E27FC236}">
                <a16:creationId xmlns:a16="http://schemas.microsoft.com/office/drawing/2014/main" id="{A2B37BED-150A-4218-BAEA-38A0AC881E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it-IT">
              <a:ea typeface="ＭＳ Ｐゴシック" panose="020B0600070205080204" pitchFamily="34" charset="-128"/>
            </a:endParaRPr>
          </a:p>
        </p:txBody>
      </p:sp>
      <p:sp>
        <p:nvSpPr>
          <p:cNvPr id="54276" name="Segnaposto numero diapositiva 3">
            <a:extLst>
              <a:ext uri="{FF2B5EF4-FFF2-40B4-BE49-F238E27FC236}">
                <a16:creationId xmlns:a16="http://schemas.microsoft.com/office/drawing/2014/main" id="{BBE6D02D-6FE4-4E1C-BDF3-B59AA7B737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EBD157-F9D4-433A-815B-D9BAA5AE105F}" type="slidenum">
              <a:rPr kumimoji="0" lang="it-IT" altLang="it-IT"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a:extLst>
              <a:ext uri="{FF2B5EF4-FFF2-40B4-BE49-F238E27FC236}">
                <a16:creationId xmlns:a16="http://schemas.microsoft.com/office/drawing/2014/main" id="{AE5D46FE-996F-436E-BD08-493AA19CD0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a:extLst>
              <a:ext uri="{FF2B5EF4-FFF2-40B4-BE49-F238E27FC236}">
                <a16:creationId xmlns:a16="http://schemas.microsoft.com/office/drawing/2014/main" id="{E5A84791-555E-4708-B2A9-2B20E1552B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it-IT">
              <a:ea typeface="ＭＳ Ｐゴシック" panose="020B0600070205080204" pitchFamily="34" charset="-128"/>
            </a:endParaRPr>
          </a:p>
        </p:txBody>
      </p:sp>
      <p:sp>
        <p:nvSpPr>
          <p:cNvPr id="56324" name="Segnaposto numero diapositiva 3">
            <a:extLst>
              <a:ext uri="{FF2B5EF4-FFF2-40B4-BE49-F238E27FC236}">
                <a16:creationId xmlns:a16="http://schemas.microsoft.com/office/drawing/2014/main" id="{EC2844CC-ED86-435B-B1CC-75144210D2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3C1E4A-7AC8-46F2-9C9A-DC7A24632E82}" type="slidenum">
              <a:rPr kumimoji="0" lang="it-IT" altLang="it-IT"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BAD220-6AAB-47E0-B505-3176E00B91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EC9EE7A8-8685-4830-9F4A-3D226E8905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it-IT">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3EE2237-8F04-442D-9D8F-0238FF570B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5527E158-24EA-4322-9E80-239E3A5D9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58D673D-8E7E-4C90-B04D-9B6C46F3C3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9A77248B-564C-4CD9-AA12-FE8C346B24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el en object">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AA1ACCD-1B90-CB47-98F4-5A02F0EE76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r="4412" b="13669"/>
          <a:stretch/>
        </p:blipFill>
        <p:spPr>
          <a:xfrm>
            <a:off x="1826618" y="-1"/>
            <a:ext cx="10365382" cy="6858001"/>
          </a:xfrm>
          <a:prstGeom prst="rect">
            <a:avLst/>
          </a:prstGeom>
        </p:spPr>
      </p:pic>
      <p:sp>
        <p:nvSpPr>
          <p:cNvPr id="15" name="Titel 1">
            <a:extLst>
              <a:ext uri="{FF2B5EF4-FFF2-40B4-BE49-F238E27FC236}">
                <a16:creationId xmlns:a16="http://schemas.microsoft.com/office/drawing/2014/main" id="{D6F550FA-A19D-E64C-A679-7B226D145C62}"/>
              </a:ext>
            </a:extLst>
          </p:cNvPr>
          <p:cNvSpPr>
            <a:spLocks noGrp="1"/>
          </p:cNvSpPr>
          <p:nvPr>
            <p:ph type="ctrTitle" hasCustomPrompt="1"/>
          </p:nvPr>
        </p:nvSpPr>
        <p:spPr>
          <a:xfrm>
            <a:off x="515937" y="1052513"/>
            <a:ext cx="4859337" cy="1476375"/>
          </a:xfrm>
          <a:prstGeom prst="rect">
            <a:avLst/>
          </a:prstGeom>
        </p:spPr>
        <p:txBody>
          <a:bodyPr lIns="0" tIns="0" rIns="0" bIns="0" anchor="t">
            <a:noAutofit/>
          </a:bodyPr>
          <a:lstStyle>
            <a:lvl1pPr algn="l">
              <a:defRPr sz="3500"/>
            </a:lvl1pPr>
          </a:lstStyle>
          <a:p>
            <a:r>
              <a:rPr lang="nl-NL"/>
              <a:t>Klik om </a:t>
            </a:r>
            <a:br>
              <a:rPr lang="nl-NL"/>
            </a:br>
            <a:r>
              <a:rPr lang="nl-NL"/>
              <a:t>de stijl te bewerken</a:t>
            </a:r>
            <a:endParaRPr lang="nl-BE"/>
          </a:p>
        </p:txBody>
      </p:sp>
      <p:sp>
        <p:nvSpPr>
          <p:cNvPr id="16" name="Ondertitel 2">
            <a:extLst>
              <a:ext uri="{FF2B5EF4-FFF2-40B4-BE49-F238E27FC236}">
                <a16:creationId xmlns:a16="http://schemas.microsoft.com/office/drawing/2014/main" id="{91F9B135-8995-8A40-834B-BE2E85FC9AFE}"/>
              </a:ext>
            </a:extLst>
          </p:cNvPr>
          <p:cNvSpPr>
            <a:spLocks noGrp="1"/>
          </p:cNvSpPr>
          <p:nvPr>
            <p:ph type="subTitle" idx="1" hasCustomPrompt="1"/>
          </p:nvPr>
        </p:nvSpPr>
        <p:spPr>
          <a:xfrm>
            <a:off x="515938" y="2528888"/>
            <a:ext cx="4125636" cy="2007670"/>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a:p>
            <a:endParaRPr lang="nl-NL"/>
          </a:p>
          <a:p>
            <a:endParaRPr lang="nl-NL"/>
          </a:p>
          <a:p>
            <a:endParaRPr lang="nl-BE"/>
          </a:p>
        </p:txBody>
      </p:sp>
      <p:sp>
        <p:nvSpPr>
          <p:cNvPr id="18" name="Ondertitel 2">
            <a:extLst>
              <a:ext uri="{FF2B5EF4-FFF2-40B4-BE49-F238E27FC236}">
                <a16:creationId xmlns:a16="http://schemas.microsoft.com/office/drawing/2014/main" id="{937FBD40-C70F-B147-9EF3-F1AF11312E5D}"/>
              </a:ext>
            </a:extLst>
          </p:cNvPr>
          <p:cNvSpPr txBox="1">
            <a:spLocks/>
          </p:cNvSpPr>
          <p:nvPr userDrawn="1"/>
        </p:nvSpPr>
        <p:spPr>
          <a:xfrm>
            <a:off x="515939" y="6122504"/>
            <a:ext cx="4665662" cy="477993"/>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sz="1500"/>
              <a:t>Elfde-Liniestraat 24, 3500 Hasselt, </a:t>
            </a:r>
            <a:r>
              <a:rPr lang="nl-NL" sz="1500" err="1"/>
              <a:t>www.pxl.be</a:t>
            </a:r>
            <a:endParaRPr lang="nl-NL" sz="1500"/>
          </a:p>
          <a:p>
            <a:pPr>
              <a:lnSpc>
                <a:spcPct val="100000"/>
              </a:lnSpc>
              <a:spcBef>
                <a:spcPts val="0"/>
              </a:spcBef>
            </a:pPr>
            <a:endParaRPr lang="nl-NL" sz="2000"/>
          </a:p>
        </p:txBody>
      </p:sp>
      <p:pic>
        <p:nvPicPr>
          <p:cNvPr id="7" name="Afbeelding 6">
            <a:extLst>
              <a:ext uri="{FF2B5EF4-FFF2-40B4-BE49-F238E27FC236}">
                <a16:creationId xmlns:a16="http://schemas.microsoft.com/office/drawing/2014/main" id="{8391D0A3-0C65-B34A-BEB2-8A912AFED0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8559" y="5033742"/>
            <a:ext cx="3607160" cy="972094"/>
          </a:xfrm>
          <a:prstGeom prst="rect">
            <a:avLst/>
          </a:prstGeom>
        </p:spPr>
      </p:pic>
    </p:spTree>
  </p:cSld>
  <p:clrMapOvr>
    <a:masterClrMapping/>
  </p:clrMapOvr>
  <p:extLst>
    <p:ext uri="{DCECCB84-F9BA-43D5-87BE-67443E8EF086}">
      <p15:sldGuideLst xmlns:p15="http://schemas.microsoft.com/office/powerpoint/2012/main">
        <p15:guide id="1" pos="3840">
          <p15:clr>
            <a:srgbClr val="FBAE40"/>
          </p15:clr>
        </p15:guide>
        <p15:guide id="2" pos="4294">
          <p15:clr>
            <a:srgbClr val="FBAE40"/>
          </p15:clr>
        </p15:guide>
        <p15:guide id="3" pos="193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el en object">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515937" y="970239"/>
            <a:ext cx="11160125" cy="1709165"/>
          </a:xfrm>
          <a:prstGeom prst="rect">
            <a:avLst/>
          </a:prstGeom>
        </p:spPr>
        <p:txBody>
          <a:bodyPr lIns="0" tIns="0" rIns="0" bIns="0" anchor="t">
            <a:noAutofit/>
          </a:bodyPr>
          <a:lstStyle>
            <a:lvl1pPr algn="l">
              <a:defRPr sz="5000"/>
            </a:lvl1pPr>
          </a:lstStyle>
          <a:p>
            <a:r>
              <a:rPr lang="nl-NL"/>
              <a:t>Klik om de stijl te bewerken</a:t>
            </a:r>
            <a:endParaRPr lang="nl-BE"/>
          </a:p>
        </p:txBody>
      </p:sp>
      <p:pic>
        <p:nvPicPr>
          <p:cNvPr id="4" name="Afbeelding 3">
            <a:extLst>
              <a:ext uri="{FF2B5EF4-FFF2-40B4-BE49-F238E27FC236}">
                <a16:creationId xmlns:a16="http://schemas.microsoft.com/office/drawing/2014/main" id="{8F14392D-CE18-C743-8E01-6811BB9669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3" name="Rechte verbindingslijn 2">
            <a:extLst>
              <a:ext uri="{FF2B5EF4-FFF2-40B4-BE49-F238E27FC236}">
                <a16:creationId xmlns:a16="http://schemas.microsoft.com/office/drawing/2014/main" id="{ED812939-1FCB-2142-8AEF-822CCF2696FE}"/>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Rechte verbindingslijn 10">
            <a:extLst>
              <a:ext uri="{FF2B5EF4-FFF2-40B4-BE49-F238E27FC236}">
                <a16:creationId xmlns:a16="http://schemas.microsoft.com/office/drawing/2014/main" id="{C3C9963B-B569-E342-AE92-29FD0E82DA70}"/>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D9834A67-6C01-9245-8316-7AB7AD0E8EC7}"/>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9A22D742-C8FE-2545-91FC-B68DF3C8D810}"/>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678640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131664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4142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1909063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27600" y="1600201"/>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9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95418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86058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78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96958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34314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Titel en object">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515937" y="1052513"/>
            <a:ext cx="11160126" cy="992186"/>
          </a:xfrm>
          <a:prstGeom prst="rect">
            <a:avLst/>
          </a:prstGeom>
        </p:spPr>
        <p:txBody>
          <a:bodyPr lIns="0" tIns="0" rIns="0" bIns="0" anchor="t">
            <a:normAutofit/>
          </a:bodyPr>
          <a:lstStyle>
            <a:lvl1pPr algn="l">
              <a:defRPr sz="3500"/>
            </a:lvl1pPr>
          </a:lstStyle>
          <a:p>
            <a:r>
              <a:rPr lang="nl-NL"/>
              <a:t>Klik om de stijl te bewerken</a:t>
            </a:r>
            <a:endParaRPr lang="nl-BE"/>
          </a:p>
        </p:txBody>
      </p:sp>
      <p:pic>
        <p:nvPicPr>
          <p:cNvPr id="4" name="Afbeelding 3">
            <a:extLst>
              <a:ext uri="{FF2B5EF4-FFF2-40B4-BE49-F238E27FC236}">
                <a16:creationId xmlns:a16="http://schemas.microsoft.com/office/drawing/2014/main" id="{8F14392D-CE18-C743-8E01-6811BB9669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3" name="Rechte verbindingslijn 2">
            <a:extLst>
              <a:ext uri="{FF2B5EF4-FFF2-40B4-BE49-F238E27FC236}">
                <a16:creationId xmlns:a16="http://schemas.microsoft.com/office/drawing/2014/main" id="{ED812939-1FCB-2142-8AEF-822CCF2696FE}"/>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Rechte verbindingslijn 10">
            <a:extLst>
              <a:ext uri="{FF2B5EF4-FFF2-40B4-BE49-F238E27FC236}">
                <a16:creationId xmlns:a16="http://schemas.microsoft.com/office/drawing/2014/main" id="{C3C9963B-B569-E342-AE92-29FD0E82DA70}"/>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D9834A67-6C01-9245-8316-7AB7AD0E8EC7}"/>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9A22D742-C8FE-2545-91FC-B68DF3C8D810}"/>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Tijdelijke aanduiding voor inhoud 2">
            <a:extLst>
              <a:ext uri="{FF2B5EF4-FFF2-40B4-BE49-F238E27FC236}">
                <a16:creationId xmlns:a16="http://schemas.microsoft.com/office/drawing/2014/main" id="{6CEF3A51-AF06-1649-AF17-A39E3C04180F}"/>
              </a:ext>
            </a:extLst>
          </p:cNvPr>
          <p:cNvSpPr>
            <a:spLocks noGrp="1"/>
          </p:cNvSpPr>
          <p:nvPr>
            <p:ph idx="10"/>
          </p:nvPr>
        </p:nvSpPr>
        <p:spPr>
          <a:xfrm>
            <a:off x="515939" y="2528888"/>
            <a:ext cx="11160124" cy="3168650"/>
          </a:xfrm>
          <a:prstGeom prst="rect">
            <a:avLst/>
          </a:prstGeom>
        </p:spPr>
        <p:txBody>
          <a:bodyPr lIns="0" tIns="0" rIns="0" bIns="0" numCol="2" spcCol="144000"/>
          <a:lstStyle>
            <a:lvl1pPr marL="0" indent="0">
              <a:buFontTx/>
              <a:buNone/>
              <a:defRPr sz="2400" b="1">
                <a:latin typeface="Arial" panose="020B0604020202020204" pitchFamily="34" charset="0"/>
                <a:cs typeface="Arial" panose="020B0604020202020204" pitchFamily="34" charset="0"/>
              </a:defRPr>
            </a:lvl1pPr>
            <a:lvl2pPr marL="406400" indent="-228600">
              <a:tabLst/>
              <a:defRPr sz="2000"/>
            </a:lvl2pPr>
            <a:lvl3pPr marL="668338" indent="-228600">
              <a:buFont typeface="Wingdings" pitchFamily="2" charset="2"/>
              <a:buChar char="§"/>
              <a:tabLs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388778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72534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34200" y="274639"/>
            <a:ext cx="2108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6121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1527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el en object">
    <p:spTree>
      <p:nvGrpSpPr>
        <p:cNvPr id="1" name=""/>
        <p:cNvGrpSpPr/>
        <p:nvPr/>
      </p:nvGrpSpPr>
      <p:grpSpPr>
        <a:xfrm>
          <a:off x="0" y="0"/>
          <a:ext cx="0" cy="0"/>
          <a:chOff x="0" y="0"/>
          <a:chExt cx="0" cy="0"/>
        </a:xfrm>
      </p:grpSpPr>
      <p:sp>
        <p:nvSpPr>
          <p:cNvPr id="70" name="Rechthoek 69">
            <a:extLst>
              <a:ext uri="{FF2B5EF4-FFF2-40B4-BE49-F238E27FC236}">
                <a16:creationId xmlns:a16="http://schemas.microsoft.com/office/drawing/2014/main" id="{377C875F-9C6B-3C41-856E-3929FCD77C18}"/>
              </a:ext>
            </a:extLst>
          </p:cNvPr>
          <p:cNvSpPr/>
          <p:nvPr userDrawn="1"/>
        </p:nvSpPr>
        <p:spPr>
          <a:xfrm>
            <a:off x="0" y="549275"/>
            <a:ext cx="12192000" cy="514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ctrTitle" hasCustomPrompt="1"/>
          </p:nvPr>
        </p:nvSpPr>
        <p:spPr>
          <a:xfrm>
            <a:off x="515937" y="1052513"/>
            <a:ext cx="11160125" cy="1028056"/>
          </a:xfrm>
          <a:prstGeom prst="rect">
            <a:avLst/>
          </a:prstGeom>
        </p:spPr>
        <p:txBody>
          <a:bodyPr lIns="0" tIns="0" rIns="0" bIns="0" anchor="t">
            <a:normAutofit/>
          </a:bodyPr>
          <a:lstStyle>
            <a:lvl1pPr algn="l">
              <a:defRPr sz="3500"/>
            </a:lvl1pPr>
          </a:lstStyle>
          <a:p>
            <a:r>
              <a:rPr lang="nl-NL"/>
              <a:t>Klik om de stijl te bewerken</a:t>
            </a:r>
            <a:endParaRPr lang="nl-BE"/>
          </a:p>
        </p:txBody>
      </p:sp>
      <p:pic>
        <p:nvPicPr>
          <p:cNvPr id="4" name="Afbeelding 3">
            <a:extLst>
              <a:ext uri="{FF2B5EF4-FFF2-40B4-BE49-F238E27FC236}">
                <a16:creationId xmlns:a16="http://schemas.microsoft.com/office/drawing/2014/main" id="{8F14392D-CE18-C743-8E01-6811BB9669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3" name="Rechte verbindingslijn 2">
            <a:extLst>
              <a:ext uri="{FF2B5EF4-FFF2-40B4-BE49-F238E27FC236}">
                <a16:creationId xmlns:a16="http://schemas.microsoft.com/office/drawing/2014/main" id="{ED812939-1FCB-2142-8AEF-822CCF2696FE}"/>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Rechte verbindingslijn 10">
            <a:extLst>
              <a:ext uri="{FF2B5EF4-FFF2-40B4-BE49-F238E27FC236}">
                <a16:creationId xmlns:a16="http://schemas.microsoft.com/office/drawing/2014/main" id="{C3C9963B-B569-E342-AE92-29FD0E82DA70}"/>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D9834A67-6C01-9245-8316-7AB7AD0E8EC7}"/>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9A22D742-C8FE-2545-91FC-B68DF3C8D810}"/>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 name="Tijdelijke aanduiding voor inhoud 2">
            <a:extLst>
              <a:ext uri="{FF2B5EF4-FFF2-40B4-BE49-F238E27FC236}">
                <a16:creationId xmlns:a16="http://schemas.microsoft.com/office/drawing/2014/main" id="{C8BC6F9F-876F-2942-80A8-3D16EECA6BF3}"/>
              </a:ext>
            </a:extLst>
          </p:cNvPr>
          <p:cNvSpPr>
            <a:spLocks noGrp="1"/>
          </p:cNvSpPr>
          <p:nvPr>
            <p:ph idx="10"/>
          </p:nvPr>
        </p:nvSpPr>
        <p:spPr>
          <a:xfrm>
            <a:off x="515939" y="2528888"/>
            <a:ext cx="11160124" cy="3168650"/>
          </a:xfrm>
          <a:prstGeom prst="rect">
            <a:avLst/>
          </a:prstGeom>
        </p:spPr>
        <p:txBody>
          <a:bodyPr lIns="0" tIns="0" rIns="0" bIns="0" numCol="2" spcCol="144000"/>
          <a:lstStyle>
            <a:lvl1pPr marL="0" indent="0">
              <a:buFontTx/>
              <a:buNone/>
              <a:defRPr sz="2400" b="1">
                <a:latin typeface="Arial" panose="020B0604020202020204" pitchFamily="34" charset="0"/>
                <a:cs typeface="Arial" panose="020B0604020202020204" pitchFamily="34" charset="0"/>
              </a:defRPr>
            </a:lvl1pPr>
            <a:lvl2pPr marL="406400" indent="-228600">
              <a:tabLst/>
              <a:defRPr sz="2000"/>
            </a:lvl2pPr>
            <a:lvl3pPr marL="668338" indent="-228600">
              <a:buFont typeface="Wingdings" pitchFamily="2" charset="2"/>
              <a:buChar char="§"/>
              <a:tabLs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8121623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en object">
    <p:spTree>
      <p:nvGrpSpPr>
        <p:cNvPr id="1" name=""/>
        <p:cNvGrpSpPr/>
        <p:nvPr/>
      </p:nvGrpSpPr>
      <p:grpSpPr>
        <a:xfrm>
          <a:off x="0" y="0"/>
          <a:ext cx="0" cy="0"/>
          <a:chOff x="0" y="0"/>
          <a:chExt cx="0" cy="0"/>
        </a:xfrm>
      </p:grpSpPr>
      <p:sp>
        <p:nvSpPr>
          <p:cNvPr id="70" name="Rechthoek 69">
            <a:extLst>
              <a:ext uri="{FF2B5EF4-FFF2-40B4-BE49-F238E27FC236}">
                <a16:creationId xmlns:a16="http://schemas.microsoft.com/office/drawing/2014/main" id="{377C875F-9C6B-3C41-856E-3929FCD77C18}"/>
              </a:ext>
            </a:extLst>
          </p:cNvPr>
          <p:cNvSpPr/>
          <p:nvPr userDrawn="1"/>
        </p:nvSpPr>
        <p:spPr>
          <a:xfrm>
            <a:off x="0" y="549275"/>
            <a:ext cx="12192000" cy="5148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ctrTitle" hasCustomPrompt="1"/>
          </p:nvPr>
        </p:nvSpPr>
        <p:spPr>
          <a:xfrm>
            <a:off x="515937" y="1052513"/>
            <a:ext cx="11160125" cy="1028056"/>
          </a:xfrm>
          <a:prstGeom prst="rect">
            <a:avLst/>
          </a:prstGeom>
        </p:spPr>
        <p:txBody>
          <a:bodyPr lIns="0" tIns="0" rIns="0" bIns="0" anchor="t">
            <a:normAutofit/>
          </a:bodyPr>
          <a:lstStyle>
            <a:lvl1pPr algn="l">
              <a:defRPr sz="3500">
                <a:solidFill>
                  <a:schemeClr val="bg1"/>
                </a:solidFill>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8F14392D-CE18-C743-8E01-6811BB9669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3" name="Rechte verbindingslijn 2">
            <a:extLst>
              <a:ext uri="{FF2B5EF4-FFF2-40B4-BE49-F238E27FC236}">
                <a16:creationId xmlns:a16="http://schemas.microsoft.com/office/drawing/2014/main" id="{ED812939-1FCB-2142-8AEF-822CCF2696FE}"/>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Rechte verbindingslijn 10">
            <a:extLst>
              <a:ext uri="{FF2B5EF4-FFF2-40B4-BE49-F238E27FC236}">
                <a16:creationId xmlns:a16="http://schemas.microsoft.com/office/drawing/2014/main" id="{C3C9963B-B569-E342-AE92-29FD0E82DA70}"/>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D9834A67-6C01-9245-8316-7AB7AD0E8EC7}"/>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9A22D742-C8FE-2545-91FC-B68DF3C8D810}"/>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 name="Tijdelijke aanduiding voor inhoud 2">
            <a:extLst>
              <a:ext uri="{FF2B5EF4-FFF2-40B4-BE49-F238E27FC236}">
                <a16:creationId xmlns:a16="http://schemas.microsoft.com/office/drawing/2014/main" id="{39170276-8CF8-D241-A1FE-D114AD839EF7}"/>
              </a:ext>
            </a:extLst>
          </p:cNvPr>
          <p:cNvSpPr>
            <a:spLocks noGrp="1"/>
          </p:cNvSpPr>
          <p:nvPr>
            <p:ph idx="10"/>
          </p:nvPr>
        </p:nvSpPr>
        <p:spPr>
          <a:xfrm>
            <a:off x="515939" y="2528888"/>
            <a:ext cx="11160124" cy="3168650"/>
          </a:xfrm>
          <a:prstGeom prst="rect">
            <a:avLst/>
          </a:prstGeom>
        </p:spPr>
        <p:txBody>
          <a:bodyPr lIns="0" tIns="0" rIns="0" bIns="0" numCol="2" spcCol="144000"/>
          <a:lstStyle>
            <a:lvl1pPr marL="0" indent="0">
              <a:buFontTx/>
              <a:buNone/>
              <a:defRPr sz="2400" b="1">
                <a:solidFill>
                  <a:schemeClr val="bg1"/>
                </a:solidFill>
                <a:latin typeface="Arial" panose="020B0604020202020204" pitchFamily="34" charset="0"/>
                <a:cs typeface="Arial" panose="020B0604020202020204" pitchFamily="34" charset="0"/>
              </a:defRPr>
            </a:lvl1pPr>
            <a:lvl2pPr marL="406400" indent="-228600">
              <a:tabLst/>
              <a:defRPr sz="2000">
                <a:solidFill>
                  <a:schemeClr val="bg1"/>
                </a:solidFill>
              </a:defRPr>
            </a:lvl2pPr>
            <a:lvl3pPr marL="668338" indent="-228600">
              <a:buFont typeface="Wingdings" pitchFamily="2" charset="2"/>
              <a:buChar char="§"/>
              <a:tabLst/>
              <a:defRPr>
                <a:solidFill>
                  <a:schemeClr val="bg1"/>
                </a:solidFill>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3514496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el en object">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515938" y="1052513"/>
            <a:ext cx="5580062" cy="1260474"/>
          </a:xfrm>
          <a:prstGeom prst="rect">
            <a:avLst/>
          </a:prstGeom>
        </p:spPr>
        <p:txBody>
          <a:bodyPr lIns="0" tIns="0" rIns="0" bIns="0" anchor="t">
            <a:normAutofit/>
          </a:bodyPr>
          <a:lstStyle>
            <a:lvl1pPr algn="l">
              <a:defRPr sz="3500"/>
            </a:lvl1pPr>
          </a:lstStyle>
          <a:p>
            <a:r>
              <a:rPr lang="nl-NL"/>
              <a:t>Klik om de stijl te bewerken</a:t>
            </a:r>
            <a:endParaRPr lang="nl-BE"/>
          </a:p>
        </p:txBody>
      </p:sp>
      <p:pic>
        <p:nvPicPr>
          <p:cNvPr id="4" name="Afbeelding 3">
            <a:extLst>
              <a:ext uri="{FF2B5EF4-FFF2-40B4-BE49-F238E27FC236}">
                <a16:creationId xmlns:a16="http://schemas.microsoft.com/office/drawing/2014/main" id="{8F14392D-CE18-C743-8E01-6811BB9669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3" name="Rechte verbindingslijn 2">
            <a:extLst>
              <a:ext uri="{FF2B5EF4-FFF2-40B4-BE49-F238E27FC236}">
                <a16:creationId xmlns:a16="http://schemas.microsoft.com/office/drawing/2014/main" id="{ED812939-1FCB-2142-8AEF-822CCF2696FE}"/>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Rechte verbindingslijn 10">
            <a:extLst>
              <a:ext uri="{FF2B5EF4-FFF2-40B4-BE49-F238E27FC236}">
                <a16:creationId xmlns:a16="http://schemas.microsoft.com/office/drawing/2014/main" id="{C3C9963B-B569-E342-AE92-29FD0E82DA70}"/>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D9834A67-6C01-9245-8316-7AB7AD0E8EC7}"/>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9A22D742-C8FE-2545-91FC-B68DF3C8D810}"/>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 name="Tijdelijke aanduiding voor inhoud 2">
            <a:extLst>
              <a:ext uri="{FF2B5EF4-FFF2-40B4-BE49-F238E27FC236}">
                <a16:creationId xmlns:a16="http://schemas.microsoft.com/office/drawing/2014/main" id="{85B9D108-B94E-7B4E-8DDB-D626E0135C80}"/>
              </a:ext>
            </a:extLst>
          </p:cNvPr>
          <p:cNvSpPr>
            <a:spLocks noGrp="1"/>
          </p:cNvSpPr>
          <p:nvPr>
            <p:ph idx="10"/>
          </p:nvPr>
        </p:nvSpPr>
        <p:spPr>
          <a:xfrm>
            <a:off x="515939" y="2528888"/>
            <a:ext cx="4859336" cy="3168650"/>
          </a:xfrm>
          <a:prstGeom prst="rect">
            <a:avLst/>
          </a:prstGeom>
        </p:spPr>
        <p:txBody>
          <a:bodyPr lIns="0" tIns="0" rIns="0" bIns="0" numCol="1" spcCol="144000"/>
          <a:lstStyle>
            <a:lvl1pPr marL="0" indent="0">
              <a:buFontTx/>
              <a:buNone/>
              <a:defRPr sz="2400" b="1">
                <a:latin typeface="Arial" panose="020B0604020202020204" pitchFamily="34" charset="0"/>
                <a:cs typeface="Arial" panose="020B0604020202020204" pitchFamily="34" charset="0"/>
              </a:defRPr>
            </a:lvl1pPr>
            <a:lvl2pPr marL="406400" indent="-228600">
              <a:tabLst/>
              <a:defRPr sz="2000"/>
            </a:lvl2pPr>
            <a:lvl3pPr marL="668338" indent="-228600">
              <a:buFont typeface="Wingdings" pitchFamily="2" charset="2"/>
              <a:buChar char="§"/>
              <a:tabLst/>
              <a:defRPr/>
            </a:lvl3pPr>
          </a:lstStyle>
          <a:p>
            <a:pPr lvl="0"/>
            <a:r>
              <a:rPr lang="nl-NL"/>
              <a:t>Klikken om de tekststijl van het model te bewerken</a:t>
            </a:r>
          </a:p>
          <a:p>
            <a:pPr lvl="1"/>
            <a:r>
              <a:rPr lang="nl-NL"/>
              <a:t>Tweede niveau</a:t>
            </a:r>
          </a:p>
          <a:p>
            <a:pPr lvl="2"/>
            <a:r>
              <a:rPr lang="nl-NL"/>
              <a:t>Derde niveau</a:t>
            </a:r>
          </a:p>
        </p:txBody>
      </p:sp>
      <p:sp>
        <p:nvSpPr>
          <p:cNvPr id="13" name="Tijdelijke aanduiding voor inhoud 2">
            <a:extLst>
              <a:ext uri="{FF2B5EF4-FFF2-40B4-BE49-F238E27FC236}">
                <a16:creationId xmlns:a16="http://schemas.microsoft.com/office/drawing/2014/main" id="{03B7957F-7566-1240-B0A1-6A4439199D48}"/>
              </a:ext>
            </a:extLst>
          </p:cNvPr>
          <p:cNvSpPr>
            <a:spLocks noGrp="1"/>
          </p:cNvSpPr>
          <p:nvPr>
            <p:ph idx="11"/>
          </p:nvPr>
        </p:nvSpPr>
        <p:spPr>
          <a:xfrm>
            <a:off x="6095999" y="1052513"/>
            <a:ext cx="5580063" cy="4645025"/>
          </a:xfrm>
          <a:prstGeom prst="rect">
            <a:avLst/>
          </a:prstGeom>
          <a:solidFill>
            <a:schemeClr val="bg1">
              <a:lumMod val="95000"/>
            </a:schemeClr>
          </a:solidFill>
        </p:spPr>
        <p:txBody>
          <a:bodyPr lIns="0" tIns="0" rIns="0" bIns="0" numCol="2" spcCol="144000"/>
          <a:lstStyle>
            <a:lvl1pPr marL="0" indent="0">
              <a:buFontTx/>
              <a:buNone/>
              <a:defRPr sz="2400" b="1">
                <a:latin typeface="Arial" panose="020B0604020202020204" pitchFamily="34" charset="0"/>
                <a:cs typeface="Arial" panose="020B0604020202020204" pitchFamily="34" charset="0"/>
              </a:defRPr>
            </a:lvl1pPr>
            <a:lvl2pPr marL="406400" indent="-228600">
              <a:tabLst/>
              <a:defRPr sz="2000"/>
            </a:lvl2pPr>
            <a:lvl3pPr marL="668338" indent="-228600">
              <a:buFont typeface="Wingdings" pitchFamily="2" charset="2"/>
              <a:buChar char="§"/>
              <a:tabLst/>
              <a:defRPr/>
            </a:lvl3pPr>
          </a:lstStyle>
          <a:p>
            <a:pPr lvl="0"/>
            <a:endParaRPr lang="nl-NL"/>
          </a:p>
        </p:txBody>
      </p:sp>
    </p:spTree>
    <p:extLst>
      <p:ext uri="{BB962C8B-B14F-4D97-AF65-F5344CB8AC3E}">
        <p14:creationId xmlns:p14="http://schemas.microsoft.com/office/powerpoint/2010/main" val="29486678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515937" y="1052513"/>
            <a:ext cx="11160125" cy="981301"/>
          </a:xfrm>
          <a:prstGeom prst="rect">
            <a:avLst/>
          </a:prstGeom>
        </p:spPr>
        <p:txBody>
          <a:bodyPr lIns="0" tIns="0" rIns="0" bIns="0" anchor="t">
            <a:noAutofit/>
          </a:bodyPr>
          <a:lstStyle>
            <a:lvl1pPr algn="l">
              <a:defRPr sz="3500"/>
            </a:lvl1pPr>
          </a:lstStyle>
          <a:p>
            <a:r>
              <a:rPr lang="nl-NL"/>
              <a:t>Klik om de stijl te bewerken</a:t>
            </a:r>
            <a:endParaRPr lang="nl-BE"/>
          </a:p>
        </p:txBody>
      </p:sp>
      <p:sp>
        <p:nvSpPr>
          <p:cNvPr id="8" name="Ondertitel 2"/>
          <p:cNvSpPr>
            <a:spLocks noGrp="1"/>
          </p:cNvSpPr>
          <p:nvPr>
            <p:ph type="subTitle" idx="1" hasCustomPrompt="1"/>
          </p:nvPr>
        </p:nvSpPr>
        <p:spPr>
          <a:xfrm>
            <a:off x="515937" y="2528888"/>
            <a:ext cx="11160125" cy="3112134"/>
          </a:xfrm>
          <a:prstGeom prst="rect">
            <a:avLst/>
          </a:prstGeo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a:extLst>
              <a:ext uri="{FF2B5EF4-FFF2-40B4-BE49-F238E27FC236}">
                <a16:creationId xmlns:a16="http://schemas.microsoft.com/office/drawing/2014/main" id="{E1E595DC-E175-3F43-B2FE-F3BA916D1E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10" name="Rechte verbindingslijn 9">
            <a:extLst>
              <a:ext uri="{FF2B5EF4-FFF2-40B4-BE49-F238E27FC236}">
                <a16:creationId xmlns:a16="http://schemas.microsoft.com/office/drawing/2014/main" id="{63D602A1-292C-454A-9F25-B4503C2C7C10}"/>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Rechte verbindingslijn 10">
            <a:extLst>
              <a:ext uri="{FF2B5EF4-FFF2-40B4-BE49-F238E27FC236}">
                <a16:creationId xmlns:a16="http://schemas.microsoft.com/office/drawing/2014/main" id="{82304CF0-8B5C-1D43-8BBF-E207E592FC19}"/>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Rechte verbindingslijn 11">
            <a:extLst>
              <a:ext uri="{FF2B5EF4-FFF2-40B4-BE49-F238E27FC236}">
                <a16:creationId xmlns:a16="http://schemas.microsoft.com/office/drawing/2014/main" id="{2B3E75B0-E4EA-5D4A-982F-DE9F033FB926}"/>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Rechte verbindingslijn 12">
            <a:extLst>
              <a:ext uri="{FF2B5EF4-FFF2-40B4-BE49-F238E27FC236}">
                <a16:creationId xmlns:a16="http://schemas.microsoft.com/office/drawing/2014/main" id="{FA617C18-9DE6-014E-B036-37A54407D9D0}"/>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9571361"/>
      </p:ext>
    </p:extLst>
  </p:cSld>
  <p:clrMapOvr>
    <a:masterClrMapping/>
  </p:clrMapOvr>
  <p:extLst>
    <p:ext uri="{DCECCB84-F9BA-43D5-87BE-67443E8EF086}">
      <p15:sldGuideLst xmlns:p15="http://schemas.microsoft.com/office/powerpoint/2012/main">
        <p15:guide id="1" pos="3840" userDrawn="1">
          <p15:clr>
            <a:srgbClr val="FBAE40"/>
          </p15:clr>
        </p15:guide>
        <p15:guide id="2" pos="4294" userDrawn="1">
          <p15:clr>
            <a:srgbClr val="FBAE40"/>
          </p15:clr>
        </p15:guide>
        <p15:guide id="3" pos="1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115F8B1-173B-E242-BE1C-E94210A1FA4C}"/>
              </a:ext>
            </a:extLst>
          </p:cNvPr>
          <p:cNvSpPr>
            <a:spLocks noGrp="1"/>
          </p:cNvSpPr>
          <p:nvPr>
            <p:ph type="ctrTitle" hasCustomPrompt="1"/>
          </p:nvPr>
        </p:nvSpPr>
        <p:spPr>
          <a:xfrm>
            <a:off x="515937" y="1052513"/>
            <a:ext cx="11160125" cy="981301"/>
          </a:xfrm>
          <a:prstGeom prst="rect">
            <a:avLst/>
          </a:prstGeom>
        </p:spPr>
        <p:txBody>
          <a:bodyPr lIns="0" tIns="0" rIns="0" bIns="0" anchor="t">
            <a:noAutofit/>
          </a:bodyPr>
          <a:lstStyle>
            <a:lvl1pPr algn="l">
              <a:defRPr sz="3500"/>
            </a:lvl1pPr>
          </a:lstStyle>
          <a:p>
            <a:r>
              <a:rPr lang="nl-NL"/>
              <a:t>Klik om de stijl te bewerken</a:t>
            </a:r>
            <a:endParaRPr lang="nl-BE"/>
          </a:p>
        </p:txBody>
      </p:sp>
      <p:sp>
        <p:nvSpPr>
          <p:cNvPr id="7" name="Ondertitel 2">
            <a:extLst>
              <a:ext uri="{FF2B5EF4-FFF2-40B4-BE49-F238E27FC236}">
                <a16:creationId xmlns:a16="http://schemas.microsoft.com/office/drawing/2014/main" id="{01767C7C-DB15-AE4D-A519-EC92FD1314C0}"/>
              </a:ext>
            </a:extLst>
          </p:cNvPr>
          <p:cNvSpPr>
            <a:spLocks noGrp="1"/>
          </p:cNvSpPr>
          <p:nvPr>
            <p:ph type="subTitle" idx="1" hasCustomPrompt="1"/>
          </p:nvPr>
        </p:nvSpPr>
        <p:spPr>
          <a:xfrm>
            <a:off x="515937" y="2528888"/>
            <a:ext cx="11160125" cy="3168650"/>
          </a:xfrm>
          <a:prstGeom prst="rect">
            <a:avLst/>
          </a:prstGeom>
        </p:spPr>
        <p:txBody>
          <a:bodyPr lIns="0" tIns="0" rIns="0" bIns="0" numCol="2" spcCol="18000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a:extLst>
              <a:ext uri="{FF2B5EF4-FFF2-40B4-BE49-F238E27FC236}">
                <a16:creationId xmlns:a16="http://schemas.microsoft.com/office/drawing/2014/main" id="{B7EF846D-A846-E54D-807D-C9EF855CFE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9" name="Rechte verbindingslijn 8">
            <a:extLst>
              <a:ext uri="{FF2B5EF4-FFF2-40B4-BE49-F238E27FC236}">
                <a16:creationId xmlns:a16="http://schemas.microsoft.com/office/drawing/2014/main" id="{1E9F8A43-789A-2A44-9DDA-7391526F5946}"/>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 name="Rechte verbindingslijn 9">
            <a:extLst>
              <a:ext uri="{FF2B5EF4-FFF2-40B4-BE49-F238E27FC236}">
                <a16:creationId xmlns:a16="http://schemas.microsoft.com/office/drawing/2014/main" id="{18EF9665-FD40-024E-BFD5-055BF00F66A0}"/>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Rechte verbindingslijn 10">
            <a:extLst>
              <a:ext uri="{FF2B5EF4-FFF2-40B4-BE49-F238E27FC236}">
                <a16:creationId xmlns:a16="http://schemas.microsoft.com/office/drawing/2014/main" id="{1038D96F-3548-C04A-B514-C45400A6826C}"/>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Rechte verbindingslijn 11">
            <a:extLst>
              <a:ext uri="{FF2B5EF4-FFF2-40B4-BE49-F238E27FC236}">
                <a16:creationId xmlns:a16="http://schemas.microsoft.com/office/drawing/2014/main" id="{D6D17D7D-3DF6-5B4A-AB3E-627C286DEEBF}"/>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Ondertitel 2"/>
          <p:cNvSpPr>
            <a:spLocks noGrp="1"/>
          </p:cNvSpPr>
          <p:nvPr>
            <p:ph type="subTitle" idx="1" hasCustomPrompt="1"/>
          </p:nvPr>
        </p:nvSpPr>
        <p:spPr>
          <a:xfrm>
            <a:off x="515938" y="2528889"/>
            <a:ext cx="11160125" cy="3168650"/>
          </a:xfrm>
          <a:prstGeom prst="rect">
            <a:avLst/>
          </a:prstGeom>
        </p:spPr>
        <p:txBody>
          <a:bodyPr lIns="0" tIns="0" rIns="0" bIns="0" numCol="2" spcCol="180000">
            <a:noAutofit/>
          </a:bodyPr>
          <a:lstStyle>
            <a:lvl1pPr marL="342900" marR="0" indent="-342900" algn="l" defTabSz="914400" rtl="0" eaLnBrk="1" fontAlgn="auto" latinLnBrk="0" hangingPunct="1">
              <a:lnSpc>
                <a:spcPct val="90000"/>
              </a:lnSpc>
              <a:spcBef>
                <a:spcPts val="1000"/>
              </a:spcBef>
              <a:spcAft>
                <a:spcPts val="0"/>
              </a:spcAft>
              <a:buClr>
                <a:schemeClr val="tx1"/>
              </a:buClr>
              <a:buSzPct val="131000"/>
              <a:buFont typeface="Arial" charset="0"/>
              <a:buChar char="•"/>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a:p>
            <a:r>
              <a:rPr lang="nl-NL"/>
              <a:t>Klik om de ondertitelstijl van het model te bewerken</a:t>
            </a:r>
            <a:endParaRPr lang="nl-BE"/>
          </a:p>
          <a:p>
            <a:r>
              <a:rPr lang="nl-NL"/>
              <a:t>Klik om de ondertitelstijl van het model te bewerken</a:t>
            </a:r>
          </a:p>
          <a:p>
            <a:endParaRPr lang="nl-NL"/>
          </a:p>
          <a:p>
            <a:endParaRPr lang="nl-NL"/>
          </a:p>
          <a:p>
            <a:endParaRPr lang="nl-NL"/>
          </a:p>
          <a:p>
            <a:r>
              <a:rPr lang="nl-NL"/>
              <a:t>Klik om de ondertitelstijl van het model te bewerken</a:t>
            </a:r>
            <a:endParaRPr lang="nl-BE"/>
          </a:p>
          <a:p>
            <a:r>
              <a:rPr lang="nl-NL"/>
              <a:t>Klik om de ondertitelstijl van het model te bewerken</a:t>
            </a:r>
            <a:endParaRPr lang="nl-BE"/>
          </a:p>
          <a:p>
            <a:endParaRPr lang="nl-NL"/>
          </a:p>
          <a:p>
            <a:endParaRPr lang="nl-NL"/>
          </a:p>
          <a:p>
            <a:endParaRPr lang="nl-NL"/>
          </a:p>
          <a:p>
            <a:endParaRPr lang="nl-BE"/>
          </a:p>
          <a:p>
            <a:endParaRPr lang="nl-BE"/>
          </a:p>
        </p:txBody>
      </p:sp>
      <p:sp>
        <p:nvSpPr>
          <p:cNvPr id="12" name="Titel 1"/>
          <p:cNvSpPr>
            <a:spLocks noGrp="1"/>
          </p:cNvSpPr>
          <p:nvPr>
            <p:ph type="ctrTitle" hasCustomPrompt="1"/>
          </p:nvPr>
        </p:nvSpPr>
        <p:spPr>
          <a:xfrm>
            <a:off x="515939" y="1052513"/>
            <a:ext cx="11160124" cy="1094339"/>
          </a:xfrm>
          <a:prstGeom prst="rect">
            <a:avLst/>
          </a:prstGeom>
        </p:spPr>
        <p:txBody>
          <a:bodyPr lIns="0" tIns="0" rIns="0" bIns="0" anchor="t">
            <a:noAutofit/>
          </a:bodyPr>
          <a:lstStyle>
            <a:lvl1pPr algn="l">
              <a:defRPr sz="3500"/>
            </a:lvl1pPr>
          </a:lstStyle>
          <a:p>
            <a:r>
              <a:rPr lang="nl-NL"/>
              <a:t>Klik om </a:t>
            </a:r>
            <a:br>
              <a:rPr lang="nl-NL"/>
            </a:br>
            <a:r>
              <a:rPr lang="nl-NL"/>
              <a:t>de stijl te bewerken</a:t>
            </a:r>
            <a:endParaRPr lang="nl-BE"/>
          </a:p>
        </p:txBody>
      </p:sp>
      <p:pic>
        <p:nvPicPr>
          <p:cNvPr id="4" name="Afbeelding 3">
            <a:extLst>
              <a:ext uri="{FF2B5EF4-FFF2-40B4-BE49-F238E27FC236}">
                <a16:creationId xmlns:a16="http://schemas.microsoft.com/office/drawing/2014/main" id="{9192E322-6C3A-6F45-9FD7-DBD073D3BD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5" name="Rechte verbindingslijn 4">
            <a:extLst>
              <a:ext uri="{FF2B5EF4-FFF2-40B4-BE49-F238E27FC236}">
                <a16:creationId xmlns:a16="http://schemas.microsoft.com/office/drawing/2014/main" id="{48F235FF-3050-0048-A45B-634F0EA5F112}"/>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 name="Rechte verbindingslijn 5">
            <a:extLst>
              <a:ext uri="{FF2B5EF4-FFF2-40B4-BE49-F238E27FC236}">
                <a16:creationId xmlns:a16="http://schemas.microsoft.com/office/drawing/2014/main" id="{F0E17470-3A3A-B447-9995-174D0CBB461B}"/>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Rechte verbindingslijn 6">
            <a:extLst>
              <a:ext uri="{FF2B5EF4-FFF2-40B4-BE49-F238E27FC236}">
                <a16:creationId xmlns:a16="http://schemas.microsoft.com/office/drawing/2014/main" id="{ABC55967-4872-5847-991D-1DD671B95FF8}"/>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 name="Rechte verbindingslijn 8">
            <a:extLst>
              <a:ext uri="{FF2B5EF4-FFF2-40B4-BE49-F238E27FC236}">
                <a16:creationId xmlns:a16="http://schemas.microsoft.com/office/drawing/2014/main" id="{13FAB87E-7C9A-854A-AC66-D717DF1C6405}"/>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059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515939" y="1052513"/>
            <a:ext cx="11160124" cy="1094339"/>
          </a:xfrm>
          <a:prstGeom prst="rect">
            <a:avLst/>
          </a:prstGeom>
        </p:spPr>
        <p:txBody>
          <a:bodyPr lIns="0" tIns="0" rIns="0" bIns="0" anchor="t">
            <a:noAutofit/>
          </a:bodyPr>
          <a:lstStyle>
            <a:lvl1pPr algn="l">
              <a:defRPr sz="3500"/>
            </a:lvl1pPr>
          </a:lstStyle>
          <a:p>
            <a:r>
              <a:rPr lang="nl-NL"/>
              <a:t>Klik om </a:t>
            </a:r>
            <a:br>
              <a:rPr lang="nl-NL"/>
            </a:br>
            <a:r>
              <a:rPr lang="nl-NL"/>
              <a:t>de stijl te bewerken</a:t>
            </a:r>
            <a:endParaRPr lang="nl-BE"/>
          </a:p>
        </p:txBody>
      </p:sp>
      <p:pic>
        <p:nvPicPr>
          <p:cNvPr id="4" name="Afbeelding 3">
            <a:extLst>
              <a:ext uri="{FF2B5EF4-FFF2-40B4-BE49-F238E27FC236}">
                <a16:creationId xmlns:a16="http://schemas.microsoft.com/office/drawing/2014/main" id="{9192E322-6C3A-6F45-9FD7-DBD073D3BD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34173" y="6096405"/>
            <a:ext cx="1922250" cy="424639"/>
          </a:xfrm>
          <a:prstGeom prst="rect">
            <a:avLst/>
          </a:prstGeom>
        </p:spPr>
      </p:pic>
      <p:cxnSp>
        <p:nvCxnSpPr>
          <p:cNvPr id="5" name="Rechte verbindingslijn 4">
            <a:extLst>
              <a:ext uri="{FF2B5EF4-FFF2-40B4-BE49-F238E27FC236}">
                <a16:creationId xmlns:a16="http://schemas.microsoft.com/office/drawing/2014/main" id="{48F235FF-3050-0048-A45B-634F0EA5F112}"/>
              </a:ext>
            </a:extLst>
          </p:cNvPr>
          <p:cNvCxnSpPr>
            <a:cxnSpLocks/>
          </p:cNvCxnSpPr>
          <p:nvPr userDrawn="1"/>
        </p:nvCxnSpPr>
        <p:spPr>
          <a:xfrm>
            <a:off x="2038350" y="6308725"/>
            <a:ext cx="771247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 name="Rechte verbindingslijn 5">
            <a:extLst>
              <a:ext uri="{FF2B5EF4-FFF2-40B4-BE49-F238E27FC236}">
                <a16:creationId xmlns:a16="http://schemas.microsoft.com/office/drawing/2014/main" id="{F0E17470-3A3A-B447-9995-174D0CBB461B}"/>
              </a:ext>
            </a:extLst>
          </p:cNvPr>
          <p:cNvCxnSpPr>
            <a:cxnSpLocks/>
          </p:cNvCxnSpPr>
          <p:nvPr userDrawn="1"/>
        </p:nvCxnSpPr>
        <p:spPr>
          <a:xfrm flipV="1">
            <a:off x="0" y="6454774"/>
            <a:ext cx="2547938" cy="29146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Rechte verbindingslijn 6">
            <a:extLst>
              <a:ext uri="{FF2B5EF4-FFF2-40B4-BE49-F238E27FC236}">
                <a16:creationId xmlns:a16="http://schemas.microsoft.com/office/drawing/2014/main" id="{ABC55967-4872-5847-991D-1DD671B95FF8}"/>
              </a:ext>
            </a:extLst>
          </p:cNvPr>
          <p:cNvCxnSpPr>
            <a:cxnSpLocks/>
          </p:cNvCxnSpPr>
          <p:nvPr userDrawn="1"/>
        </p:nvCxnSpPr>
        <p:spPr>
          <a:xfrm>
            <a:off x="-45055" y="5697538"/>
            <a:ext cx="4090005" cy="11922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 name="Rechte verbindingslijn 8">
            <a:extLst>
              <a:ext uri="{FF2B5EF4-FFF2-40B4-BE49-F238E27FC236}">
                <a16:creationId xmlns:a16="http://schemas.microsoft.com/office/drawing/2014/main" id="{13FAB87E-7C9A-854A-AC66-D717DF1C6405}"/>
              </a:ext>
            </a:extLst>
          </p:cNvPr>
          <p:cNvCxnSpPr>
            <a:cxnSpLocks/>
          </p:cNvCxnSpPr>
          <p:nvPr userDrawn="1"/>
        </p:nvCxnSpPr>
        <p:spPr>
          <a:xfrm flipH="1">
            <a:off x="515938" y="6067425"/>
            <a:ext cx="696912" cy="617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 name="Titel 1">
            <a:extLst>
              <a:ext uri="{FF2B5EF4-FFF2-40B4-BE49-F238E27FC236}">
                <a16:creationId xmlns:a16="http://schemas.microsoft.com/office/drawing/2014/main" id="{9391FCEF-0CD6-AF4F-9C38-0F93918FEC83}"/>
              </a:ext>
            </a:extLst>
          </p:cNvPr>
          <p:cNvSpPr txBox="1">
            <a:spLocks/>
          </p:cNvSpPr>
          <p:nvPr userDrawn="1"/>
        </p:nvSpPr>
        <p:spPr>
          <a:xfrm>
            <a:off x="515938" y="5230027"/>
            <a:ext cx="3524047" cy="467512"/>
          </a:xfrm>
          <a:prstGeom prst="rect">
            <a:avLst/>
          </a:prstGeom>
          <a:solidFill>
            <a:schemeClr val="tx1"/>
          </a:solidFill>
        </p:spPr>
        <p:txBody>
          <a:bodyPr lIns="0" tIns="0" rIns="0" bIns="0" anchor="ctr">
            <a:noAutofit/>
          </a:bodyPr>
          <a:lst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a:lstStyle>
          <a:p>
            <a:pPr algn="ctr"/>
            <a:r>
              <a:rPr lang="nl-NL" sz="1800">
                <a:solidFill>
                  <a:schemeClr val="bg1"/>
                </a:solidFill>
              </a:rPr>
              <a:t>Klik om de stijl te bewerken</a:t>
            </a:r>
            <a:endParaRPr lang="nl-BE" sz="1800">
              <a:solidFill>
                <a:schemeClr val="bg1"/>
              </a:solidFill>
            </a:endParaRPr>
          </a:p>
        </p:txBody>
      </p:sp>
      <p:sp>
        <p:nvSpPr>
          <p:cNvPr id="20" name="Titel 1">
            <a:extLst>
              <a:ext uri="{FF2B5EF4-FFF2-40B4-BE49-F238E27FC236}">
                <a16:creationId xmlns:a16="http://schemas.microsoft.com/office/drawing/2014/main" id="{EF1BBE7C-0A15-4A42-B519-90725CBC1AC3}"/>
              </a:ext>
            </a:extLst>
          </p:cNvPr>
          <p:cNvSpPr txBox="1">
            <a:spLocks/>
          </p:cNvSpPr>
          <p:nvPr userDrawn="1"/>
        </p:nvSpPr>
        <p:spPr>
          <a:xfrm>
            <a:off x="4333976" y="5230027"/>
            <a:ext cx="3525737" cy="467512"/>
          </a:xfrm>
          <a:prstGeom prst="rect">
            <a:avLst/>
          </a:prstGeom>
          <a:solidFill>
            <a:schemeClr val="tx1"/>
          </a:solidFill>
        </p:spPr>
        <p:txBody>
          <a:bodyPr lIns="0" tIns="0" rIns="0" bIns="0" anchor="ctr">
            <a:noAutofit/>
          </a:bodyPr>
          <a:lst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a:lstStyle>
          <a:p>
            <a:pPr algn="ctr"/>
            <a:r>
              <a:rPr lang="nl-NL" sz="1800">
                <a:solidFill>
                  <a:schemeClr val="bg1"/>
                </a:solidFill>
              </a:rPr>
              <a:t>Klik om de stijl te bewerken</a:t>
            </a:r>
            <a:endParaRPr lang="nl-BE" sz="1800">
              <a:solidFill>
                <a:schemeClr val="bg1"/>
              </a:solidFill>
            </a:endParaRPr>
          </a:p>
        </p:txBody>
      </p:sp>
      <p:sp>
        <p:nvSpPr>
          <p:cNvPr id="21" name="Titel 1">
            <a:extLst>
              <a:ext uri="{FF2B5EF4-FFF2-40B4-BE49-F238E27FC236}">
                <a16:creationId xmlns:a16="http://schemas.microsoft.com/office/drawing/2014/main" id="{86800F14-C43A-FD43-96B3-CEDEDDFE71E4}"/>
              </a:ext>
            </a:extLst>
          </p:cNvPr>
          <p:cNvSpPr txBox="1">
            <a:spLocks/>
          </p:cNvSpPr>
          <p:nvPr userDrawn="1"/>
        </p:nvSpPr>
        <p:spPr>
          <a:xfrm>
            <a:off x="8152016" y="5230027"/>
            <a:ext cx="3524047" cy="467512"/>
          </a:xfrm>
          <a:prstGeom prst="rect">
            <a:avLst/>
          </a:prstGeom>
          <a:solidFill>
            <a:schemeClr val="tx1"/>
          </a:solidFill>
        </p:spPr>
        <p:txBody>
          <a:bodyPr lIns="0" tIns="0" rIns="0" bIns="0" anchor="ctr">
            <a:noAutofit/>
          </a:bodyPr>
          <a:lst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a:lstStyle>
          <a:p>
            <a:pPr algn="ctr"/>
            <a:r>
              <a:rPr lang="nl-NL" sz="2000">
                <a:solidFill>
                  <a:schemeClr val="bg1"/>
                </a:solidFill>
              </a:rPr>
              <a:t>Klik om de stijl te bewerken</a:t>
            </a:r>
            <a:endParaRPr lang="nl-BE" sz="2000">
              <a:solidFill>
                <a:schemeClr val="bg1"/>
              </a:solidFill>
            </a:endParaRPr>
          </a:p>
        </p:txBody>
      </p:sp>
      <p:sp>
        <p:nvSpPr>
          <p:cNvPr id="25" name="Tijdelijke aanduiding voor inhoud 2">
            <a:extLst>
              <a:ext uri="{FF2B5EF4-FFF2-40B4-BE49-F238E27FC236}">
                <a16:creationId xmlns:a16="http://schemas.microsoft.com/office/drawing/2014/main" id="{B49698D8-8A4A-5B4C-9134-4C2AEC504261}"/>
              </a:ext>
            </a:extLst>
          </p:cNvPr>
          <p:cNvSpPr>
            <a:spLocks noGrp="1"/>
          </p:cNvSpPr>
          <p:nvPr>
            <p:ph idx="10"/>
          </p:nvPr>
        </p:nvSpPr>
        <p:spPr>
          <a:xfrm>
            <a:off x="515938" y="2528888"/>
            <a:ext cx="3527425" cy="2576512"/>
          </a:xfrm>
          <a:prstGeom prst="rect">
            <a:avLst/>
          </a:prstGeom>
          <a:solidFill>
            <a:schemeClr val="bg1">
              <a:lumMod val="95000"/>
            </a:schemeClr>
          </a:solidFill>
          <a:ln>
            <a:noFill/>
          </a:ln>
        </p:spPr>
        <p:txBody>
          <a:bodyPr lIns="0" tIns="0" rIns="0" bIns="0" numCol="2" spcCol="144000"/>
          <a:lstStyle>
            <a:lvl1pPr marL="0" indent="0">
              <a:buFontTx/>
              <a:buNone/>
              <a:defRPr sz="2400" b="1">
                <a:latin typeface="Arial" panose="020B0604020202020204" pitchFamily="34" charset="0"/>
                <a:cs typeface="Arial" panose="020B0604020202020204" pitchFamily="34" charset="0"/>
              </a:defRPr>
            </a:lvl1pPr>
            <a:lvl2pPr marL="406400" indent="-228600">
              <a:tabLst/>
              <a:defRPr sz="2000"/>
            </a:lvl2pPr>
            <a:lvl3pPr marL="668338" indent="-228600">
              <a:buFont typeface="Wingdings" pitchFamily="2" charset="2"/>
              <a:buChar char="§"/>
              <a:tabLst/>
              <a:defRPr/>
            </a:lvl3pPr>
          </a:lstStyle>
          <a:p>
            <a:pPr lvl="0"/>
            <a:endParaRPr lang="nl-NL"/>
          </a:p>
        </p:txBody>
      </p:sp>
      <p:sp>
        <p:nvSpPr>
          <p:cNvPr id="26" name="Tijdelijke aanduiding voor inhoud 2">
            <a:extLst>
              <a:ext uri="{FF2B5EF4-FFF2-40B4-BE49-F238E27FC236}">
                <a16:creationId xmlns:a16="http://schemas.microsoft.com/office/drawing/2014/main" id="{E8EFB6D7-A516-F449-9702-B9D141590E3B}"/>
              </a:ext>
            </a:extLst>
          </p:cNvPr>
          <p:cNvSpPr>
            <a:spLocks noGrp="1"/>
          </p:cNvSpPr>
          <p:nvPr>
            <p:ph idx="11"/>
          </p:nvPr>
        </p:nvSpPr>
        <p:spPr>
          <a:xfrm>
            <a:off x="4332288" y="2532290"/>
            <a:ext cx="3527425" cy="2576512"/>
          </a:xfrm>
          <a:prstGeom prst="rect">
            <a:avLst/>
          </a:prstGeom>
          <a:solidFill>
            <a:schemeClr val="bg1">
              <a:lumMod val="95000"/>
            </a:schemeClr>
          </a:solidFill>
          <a:ln>
            <a:noFill/>
          </a:ln>
        </p:spPr>
        <p:txBody>
          <a:bodyPr lIns="0" tIns="0" rIns="0" bIns="0" numCol="2" spcCol="144000"/>
          <a:lstStyle>
            <a:lvl1pPr marL="0" indent="0">
              <a:buFontTx/>
              <a:buNone/>
              <a:defRPr sz="2400" b="1">
                <a:latin typeface="Arial" panose="020B0604020202020204" pitchFamily="34" charset="0"/>
                <a:cs typeface="Arial" panose="020B0604020202020204" pitchFamily="34" charset="0"/>
              </a:defRPr>
            </a:lvl1pPr>
            <a:lvl2pPr marL="406400" indent="-228600">
              <a:tabLst/>
              <a:defRPr sz="2000"/>
            </a:lvl2pPr>
            <a:lvl3pPr marL="668338" indent="-228600">
              <a:buFont typeface="Wingdings" pitchFamily="2" charset="2"/>
              <a:buChar char="§"/>
              <a:tabLst/>
              <a:defRPr/>
            </a:lvl3pPr>
          </a:lstStyle>
          <a:p>
            <a:pPr lvl="0"/>
            <a:endParaRPr lang="nl-NL"/>
          </a:p>
        </p:txBody>
      </p:sp>
      <p:sp>
        <p:nvSpPr>
          <p:cNvPr id="28" name="Tijdelijke aanduiding voor inhoud 2">
            <a:extLst>
              <a:ext uri="{FF2B5EF4-FFF2-40B4-BE49-F238E27FC236}">
                <a16:creationId xmlns:a16="http://schemas.microsoft.com/office/drawing/2014/main" id="{8F590121-5602-F64F-874B-9EB42A3C4BC4}"/>
              </a:ext>
            </a:extLst>
          </p:cNvPr>
          <p:cNvSpPr>
            <a:spLocks noGrp="1"/>
          </p:cNvSpPr>
          <p:nvPr>
            <p:ph idx="12"/>
          </p:nvPr>
        </p:nvSpPr>
        <p:spPr>
          <a:xfrm>
            <a:off x="8148638" y="2528888"/>
            <a:ext cx="3527425" cy="2576512"/>
          </a:xfrm>
          <a:prstGeom prst="rect">
            <a:avLst/>
          </a:prstGeom>
          <a:solidFill>
            <a:schemeClr val="bg1">
              <a:lumMod val="95000"/>
            </a:schemeClr>
          </a:solidFill>
          <a:ln>
            <a:noFill/>
          </a:ln>
        </p:spPr>
        <p:txBody>
          <a:bodyPr lIns="0" tIns="0" rIns="0" bIns="0" numCol="2" spcCol="144000"/>
          <a:lstStyle>
            <a:lvl1pPr marL="0" indent="0">
              <a:buFontTx/>
              <a:buNone/>
              <a:defRPr sz="2400" b="1">
                <a:latin typeface="Arial" panose="020B0604020202020204" pitchFamily="34" charset="0"/>
                <a:cs typeface="Arial" panose="020B0604020202020204" pitchFamily="34" charset="0"/>
              </a:defRPr>
            </a:lvl1pPr>
            <a:lvl2pPr marL="406400" indent="-228600">
              <a:tabLst/>
              <a:defRPr sz="2000"/>
            </a:lvl2pPr>
            <a:lvl3pPr marL="668338" indent="-228600">
              <a:buFont typeface="Wingdings" pitchFamily="2" charset="2"/>
              <a:buChar char="§"/>
              <a:tabLst/>
              <a:defRPr/>
            </a:lvl3pPr>
          </a:lstStyle>
          <a:p>
            <a:pPr lvl="0"/>
            <a:endParaRPr lang="nl-NL"/>
          </a:p>
        </p:txBody>
      </p:sp>
    </p:spTree>
    <p:extLst>
      <p:ext uri="{BB962C8B-B14F-4D97-AF65-F5344CB8AC3E}">
        <p14:creationId xmlns:p14="http://schemas.microsoft.com/office/powerpoint/2010/main" val="2755030363"/>
      </p:ext>
    </p:extLst>
  </p:cSld>
  <p:clrMapOvr>
    <a:masterClrMapping/>
  </p:clrMapOvr>
  <p:extLst>
    <p:ext uri="{DCECCB84-F9BA-43D5-87BE-67443E8EF086}">
      <p15:sldGuideLst xmlns:p15="http://schemas.microsoft.com/office/powerpoint/2012/main">
        <p15:guide id="1" pos="2547" userDrawn="1">
          <p15:clr>
            <a:srgbClr val="FBAE40"/>
          </p15:clr>
        </p15:guide>
        <p15:guide id="2" pos="2729" userDrawn="1">
          <p15:clr>
            <a:srgbClr val="FBAE40"/>
          </p15:clr>
        </p15:guide>
        <p15:guide id="3" pos="4951" userDrawn="1">
          <p15:clr>
            <a:srgbClr val="FBAE40"/>
          </p15:clr>
        </p15:guide>
        <p15:guide id="4" pos="513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866588"/>
      </p:ext>
    </p:extLst>
  </p:cSld>
  <p:clrMap bg1="lt1" tx1="dk1" bg2="lt2" tx2="dk2" accent1="accent1" accent2="accent2" accent3="accent3" accent4="accent4" accent5="accent5" accent6="accent6" hlink="hlink" folHlink="folHlink"/>
  <p:sldLayoutIdLst>
    <p:sldLayoutId id="2147483671" r:id="rId1"/>
    <p:sldLayoutId id="2147483678" r:id="rId2"/>
    <p:sldLayoutId id="2147483674" r:id="rId3"/>
    <p:sldLayoutId id="2147483679" r:id="rId4"/>
    <p:sldLayoutId id="2147483675" r:id="rId5"/>
    <p:sldLayoutId id="2147483663" r:id="rId6"/>
    <p:sldLayoutId id="2147483667" r:id="rId7"/>
    <p:sldLayoutId id="2147483650" r:id="rId8"/>
    <p:sldLayoutId id="2147483680" r:id="rId9"/>
    <p:sldLayoutId id="2147483677" r:id="rId10"/>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orient="horz" pos="1593" userDrawn="1">
          <p15:clr>
            <a:srgbClr val="F26B43"/>
          </p15:clr>
        </p15:guide>
        <p15:guide id="3" pos="7355" userDrawn="1">
          <p15:clr>
            <a:srgbClr val="F26B43"/>
          </p15:clr>
        </p15:guide>
        <p15:guide id="4" pos="3840" userDrawn="1">
          <p15:clr>
            <a:srgbClr val="F26B43"/>
          </p15:clr>
        </p15:guide>
        <p15:guide id="5" orient="horz" pos="346" userDrawn="1">
          <p15:clr>
            <a:srgbClr val="F26B43"/>
          </p15:clr>
        </p15:guide>
        <p15:guide id="6" orient="horz" pos="3974" userDrawn="1">
          <p15:clr>
            <a:srgbClr val="F26B43"/>
          </p15:clr>
        </p15:guide>
        <p15:guide id="8" orient="horz" pos="663" userDrawn="1">
          <p15:clr>
            <a:srgbClr val="F26B43"/>
          </p15:clr>
        </p15:guide>
        <p15:guide id="9" pos="4294" userDrawn="1">
          <p15:clr>
            <a:srgbClr val="F26B43"/>
          </p15:clr>
        </p15:guide>
        <p15:guide id="10" pos="3386" userDrawn="1">
          <p15:clr>
            <a:srgbClr val="F26B43"/>
          </p15:clr>
        </p15:guide>
        <p15:guide id="11" orient="horz" pos="35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DD468C-9E6D-4900-A2E9-96385AE89472}"/>
              </a:ext>
            </a:extLst>
          </p:cNvPr>
          <p:cNvSpPr>
            <a:spLocks noGrp="1" noChangeArrowheads="1"/>
          </p:cNvSpPr>
          <p:nvPr>
            <p:ph type="title"/>
          </p:nvPr>
        </p:nvSpPr>
        <p:spPr bwMode="auto">
          <a:xfrm>
            <a:off x="609600" y="274638"/>
            <a:ext cx="843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title style</a:t>
            </a:r>
          </a:p>
        </p:txBody>
      </p:sp>
      <p:sp>
        <p:nvSpPr>
          <p:cNvPr id="1027" name="Rectangle 3">
            <a:extLst>
              <a:ext uri="{FF2B5EF4-FFF2-40B4-BE49-F238E27FC236}">
                <a16:creationId xmlns:a16="http://schemas.microsoft.com/office/drawing/2014/main" id="{05E85BB3-FAE0-4D44-AEF3-1A75705969DB}"/>
              </a:ext>
            </a:extLst>
          </p:cNvPr>
          <p:cNvSpPr>
            <a:spLocks noGrp="1" noChangeArrowheads="1"/>
          </p:cNvSpPr>
          <p:nvPr>
            <p:ph type="body" idx="1"/>
          </p:nvPr>
        </p:nvSpPr>
        <p:spPr bwMode="auto">
          <a:xfrm>
            <a:off x="609600" y="1600201"/>
            <a:ext cx="843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Tree>
    <p:extLst>
      <p:ext uri="{BB962C8B-B14F-4D97-AF65-F5344CB8AC3E}">
        <p14:creationId xmlns:p14="http://schemas.microsoft.com/office/powerpoint/2010/main" val="234295919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dt="0"/>
  <p:txStyles>
    <p:titleStyle>
      <a:lvl1pPr algn="l" rtl="0" eaLnBrk="0" fontAlgn="base" hangingPunct="0">
        <a:spcBef>
          <a:spcPct val="0"/>
        </a:spcBef>
        <a:spcAft>
          <a:spcPct val="0"/>
        </a:spcAft>
        <a:defRPr sz="28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Verdana" pitchFamily="34"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Verdana" pitchFamily="34"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Verdana" pitchFamily="34"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Verdana" pitchFamily="34"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Verdana" pitchFamily="34" charset="0"/>
        </a:defRPr>
      </a:lvl6pPr>
      <a:lvl7pPr marL="914400" algn="l" rtl="0" fontAlgn="base">
        <a:spcBef>
          <a:spcPct val="0"/>
        </a:spcBef>
        <a:spcAft>
          <a:spcPct val="0"/>
        </a:spcAft>
        <a:defRPr sz="2800">
          <a:solidFill>
            <a:schemeClr val="bg1"/>
          </a:solidFill>
          <a:latin typeface="Verdana" pitchFamily="34" charset="0"/>
        </a:defRPr>
      </a:lvl7pPr>
      <a:lvl8pPr marL="1371600" algn="l" rtl="0" fontAlgn="base">
        <a:spcBef>
          <a:spcPct val="0"/>
        </a:spcBef>
        <a:spcAft>
          <a:spcPct val="0"/>
        </a:spcAft>
        <a:defRPr sz="2800">
          <a:solidFill>
            <a:schemeClr val="bg1"/>
          </a:solidFill>
          <a:latin typeface="Verdana" pitchFamily="34" charset="0"/>
        </a:defRPr>
      </a:lvl8pPr>
      <a:lvl9pPr marL="1828800" algn="l" rtl="0" fontAlgn="base">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bg1"/>
          </a:solidFill>
          <a:latin typeface="+mn-lt"/>
          <a:ea typeface="ＭＳ Ｐゴシック" charset="-128"/>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6.jpe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vlaio.be/tetra" TargetMode="Externa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svg"/><Relationship Id="rId7" Type="http://schemas.openxmlformats.org/officeDocument/2006/relationships/image" Target="../media/image61.jp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9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mailto:Evi.knuts@pxl.be" TargetMode="External"/><Relationship Id="rId4" Type="http://schemas.openxmlformats.org/officeDocument/2006/relationships/image" Target="../media/image5.svg"/></Relationships>
</file>

<file path=ppt/slides/_rels/slide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8353F-5D5D-B140-B314-24CD464ECD81}"/>
              </a:ext>
            </a:extLst>
          </p:cNvPr>
          <p:cNvSpPr>
            <a:spLocks noGrp="1"/>
          </p:cNvSpPr>
          <p:nvPr>
            <p:ph type="ctrTitle"/>
          </p:nvPr>
        </p:nvSpPr>
        <p:spPr/>
        <p:txBody>
          <a:bodyPr/>
          <a:lstStyle/>
          <a:p>
            <a:r>
              <a:rPr lang="nl-BE"/>
              <a:t>TETRA</a:t>
            </a:r>
          </a:p>
        </p:txBody>
      </p:sp>
      <p:sp>
        <p:nvSpPr>
          <p:cNvPr id="3" name="Ondertitel 2">
            <a:extLst>
              <a:ext uri="{FF2B5EF4-FFF2-40B4-BE49-F238E27FC236}">
                <a16:creationId xmlns:a16="http://schemas.microsoft.com/office/drawing/2014/main" id="{3C06BAAA-2899-BD4E-93EA-36B343359531}"/>
              </a:ext>
            </a:extLst>
          </p:cNvPr>
          <p:cNvSpPr>
            <a:spLocks noGrp="1"/>
          </p:cNvSpPr>
          <p:nvPr>
            <p:ph type="subTitle" idx="1"/>
          </p:nvPr>
        </p:nvSpPr>
        <p:spPr>
          <a:xfrm>
            <a:off x="515938" y="2528888"/>
            <a:ext cx="6976544" cy="2007670"/>
          </a:xfrm>
        </p:spPr>
        <p:txBody>
          <a:bodyPr/>
          <a:lstStyle/>
          <a:p>
            <a:r>
              <a:rPr lang="nl-BE"/>
              <a:t>Inclusief toerisme als </a:t>
            </a:r>
          </a:p>
          <a:p>
            <a:r>
              <a:rPr lang="nl-BE"/>
              <a:t>businesstransformator</a:t>
            </a:r>
          </a:p>
          <a:p>
            <a:r>
              <a:rPr lang="nl-BE"/>
              <a:t>voor kleinschalige logies en toeleveringsbedrijven</a:t>
            </a:r>
          </a:p>
        </p:txBody>
      </p:sp>
      <p:pic>
        <p:nvPicPr>
          <p:cNvPr id="4" name="Graphic 3">
            <a:extLst>
              <a:ext uri="{FF2B5EF4-FFF2-40B4-BE49-F238E27FC236}">
                <a16:creationId xmlns:a16="http://schemas.microsoft.com/office/drawing/2014/main" id="{A3DA404B-D78E-4DC2-927C-40396669EE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5893" y="6329363"/>
            <a:ext cx="2066925" cy="600075"/>
          </a:xfrm>
          <a:prstGeom prst="rect">
            <a:avLst/>
          </a:prstGeom>
        </p:spPr>
      </p:pic>
    </p:spTree>
    <p:extLst>
      <p:ext uri="{BB962C8B-B14F-4D97-AF65-F5344CB8AC3E}">
        <p14:creationId xmlns:p14="http://schemas.microsoft.com/office/powerpoint/2010/main" val="169451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idd ppt fieldb">
            <a:extLst>
              <a:ext uri="{FF2B5EF4-FFF2-40B4-BE49-F238E27FC236}">
                <a16:creationId xmlns:a16="http://schemas.microsoft.com/office/drawing/2014/main" id="{08310CED-89AD-4063-9289-C53B4CB38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0428935D-E519-4EB7-8DBE-0CF074703B5F}"/>
              </a:ext>
            </a:extLst>
          </p:cNvPr>
          <p:cNvSpPr>
            <a:spLocks noGrp="1" noChangeArrowheads="1"/>
          </p:cNvSpPr>
          <p:nvPr>
            <p:ph type="ctrTitle"/>
          </p:nvPr>
        </p:nvSpPr>
        <p:spPr>
          <a:xfrm>
            <a:off x="1703388" y="2130426"/>
            <a:ext cx="3859212" cy="2060575"/>
          </a:xfrm>
        </p:spPr>
        <p:txBody>
          <a:bodyPr/>
          <a:lstStyle/>
          <a:p>
            <a:pPr algn="ctr"/>
            <a:r>
              <a:rPr lang="en-GB" altLang="ja-JP" sz="2000">
                <a:solidFill>
                  <a:srgbClr val="003366"/>
                </a:solidFill>
                <a:ea typeface="ＭＳ Ｐゴシック" panose="020B0600070205080204" pitchFamily="34" charset="-128"/>
              </a:rPr>
              <a:t>EIDD Summer School</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Viana do Castelo</a:t>
            </a: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 Portugal</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 8-13 September 2019</a:t>
            </a:r>
            <a:endParaRPr lang="en-GB" altLang="it-IT" sz="2000">
              <a:solidFill>
                <a:srgbClr val="003366"/>
              </a:solidFill>
              <a:ea typeface="ＭＳ Ｐゴシック" panose="020B0600070205080204" pitchFamily="34" charset="-128"/>
            </a:endParaRPr>
          </a:p>
        </p:txBody>
      </p:sp>
      <p:sp>
        <p:nvSpPr>
          <p:cNvPr id="10244" name="Rectangle 4">
            <a:extLst>
              <a:ext uri="{FF2B5EF4-FFF2-40B4-BE49-F238E27FC236}">
                <a16:creationId xmlns:a16="http://schemas.microsoft.com/office/drawing/2014/main" id="{646C9762-B1DC-4807-8A03-471A591901C4}"/>
              </a:ext>
            </a:extLst>
          </p:cNvPr>
          <p:cNvSpPr>
            <a:spLocks noGrp="1" noChangeArrowheads="1"/>
          </p:cNvSpPr>
          <p:nvPr>
            <p:ph type="subTitle" idx="1"/>
          </p:nvPr>
        </p:nvSpPr>
        <p:spPr>
          <a:xfrm>
            <a:off x="2711450" y="6092825"/>
            <a:ext cx="6400800" cy="312738"/>
          </a:xfrm>
        </p:spPr>
        <p:txBody>
          <a:bodyPr/>
          <a:lstStyle/>
          <a:p>
            <a:pPr>
              <a:lnSpc>
                <a:spcPct val="90000"/>
              </a:lnSpc>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 2019</a:t>
            </a:r>
            <a:r>
              <a:rPr lang="it-IT" altLang="it-IT" sz="1200">
                <a:ea typeface="ＭＳ Ｐゴシック" panose="020B0600070205080204" pitchFamily="34" charset="-128"/>
              </a:rPr>
              <a:t> </a:t>
            </a:r>
          </a:p>
          <a:p>
            <a:pPr>
              <a:lnSpc>
                <a:spcPct val="90000"/>
              </a:lnSpc>
            </a:pPr>
            <a:endParaRPr lang="it-IT" altLang="it-IT">
              <a:ea typeface="ＭＳ Ｐゴシック" panose="020B0600070205080204" pitchFamily="34" charset="-128"/>
            </a:endParaRPr>
          </a:p>
          <a:p>
            <a:pPr>
              <a:lnSpc>
                <a:spcPct val="90000"/>
              </a:lnSpc>
            </a:pPr>
            <a:endParaRPr lang="it-IT" altLang="it-IT">
              <a:ea typeface="ＭＳ Ｐゴシック" panose="020B0600070205080204" pitchFamily="34" charset="-128"/>
            </a:endParaRPr>
          </a:p>
        </p:txBody>
      </p:sp>
      <p:sp>
        <p:nvSpPr>
          <p:cNvPr id="10245" name="AutoShape 2" descr="0190912_185848.jpg">
            <a:extLst>
              <a:ext uri="{FF2B5EF4-FFF2-40B4-BE49-F238E27FC236}">
                <a16:creationId xmlns:a16="http://schemas.microsoft.com/office/drawing/2014/main" id="{217FFBB4-99F4-4054-B8B3-A789A5BCCA9F}"/>
              </a:ext>
            </a:extLst>
          </p:cNvPr>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endParaRPr lang="it-IT" altLang="it-IT" sz="1800">
              <a:solidFill>
                <a:srgbClr val="000000"/>
              </a:solidFill>
              <a:latin typeface="Arial" panose="020B0604020202020204" pitchFamily="34" charset="0"/>
            </a:endParaRPr>
          </a:p>
        </p:txBody>
      </p:sp>
      <p:pic>
        <p:nvPicPr>
          <p:cNvPr id="10246" name="Immagine 2">
            <a:extLst>
              <a:ext uri="{FF2B5EF4-FFF2-40B4-BE49-F238E27FC236}">
                <a16:creationId xmlns:a16="http://schemas.microsoft.com/office/drawing/2014/main" id="{D3CE9218-5744-4EB2-A568-B823E5BB6F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15888"/>
            <a:ext cx="330041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piè di pagina 2">
            <a:extLst>
              <a:ext uri="{FF2B5EF4-FFF2-40B4-BE49-F238E27FC236}">
                <a16:creationId xmlns:a16="http://schemas.microsoft.com/office/drawing/2014/main" id="{D594FF5D-DE89-4F7B-99D4-4E5518BBE787}"/>
              </a:ext>
            </a:extLst>
          </p:cNvPr>
          <p:cNvSpPr txBox="1">
            <a:spLocks noGrp="1"/>
          </p:cNvSpPr>
          <p:nvPr/>
        </p:nvSpPr>
        <p:spPr bwMode="auto">
          <a:xfrm>
            <a:off x="80010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11267" name="Picture 4" descr="eidd ppt fieldb">
            <a:extLst>
              <a:ext uri="{FF2B5EF4-FFF2-40B4-BE49-F238E27FC236}">
                <a16:creationId xmlns:a16="http://schemas.microsoft.com/office/drawing/2014/main" id="{4685A223-85AC-43E3-B8AE-8DE11BC63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7">
            <a:extLst>
              <a:ext uri="{FF2B5EF4-FFF2-40B4-BE49-F238E27FC236}">
                <a16:creationId xmlns:a16="http://schemas.microsoft.com/office/drawing/2014/main" id="{89E94F2E-BD3A-42AA-ABE1-913037A1F7EF}"/>
              </a:ext>
            </a:extLst>
          </p:cNvPr>
          <p:cNvSpPr>
            <a:spLocks noGrp="1" noChangeArrowheads="1"/>
          </p:cNvSpPr>
          <p:nvPr>
            <p:ph type="ctrTitle" idx="4294967295"/>
          </p:nvPr>
        </p:nvSpPr>
        <p:spPr>
          <a:xfrm>
            <a:off x="1981200" y="762000"/>
            <a:ext cx="8305800" cy="4495800"/>
          </a:xfrm>
        </p:spPr>
        <p:txBody>
          <a:bodyPr/>
          <a:lstStyle/>
          <a:p>
            <a:pPr algn="ctr" eaLnBrk="1" hangingPunct="1"/>
            <a:r>
              <a:rPr lang="en-GB" altLang="it-IT" sz="2400">
                <a:solidFill>
                  <a:srgbClr val="003366"/>
                </a:solidFill>
                <a:ea typeface="ＭＳ Ｐゴシック" panose="020B0600070205080204" pitchFamily="34" charset="-128"/>
              </a:rPr>
              <a:t>What is this all about?</a:t>
            </a: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Dispelling some myths: </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It's about inclusion, but not (only) disability</a:t>
            </a:r>
            <a:br>
              <a:rPr lang="en-GB" altLang="it-IT" sz="2000">
                <a:solidFill>
                  <a:srgbClr val="003366"/>
                </a:solidFill>
                <a:ea typeface="ＭＳ Ｐゴシック" panose="020B0600070205080204" pitchFamily="34" charset="-128"/>
              </a:rPr>
            </a:br>
            <a:br>
              <a:rPr lang="en-GB" altLang="it-IT" sz="12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It's about humanity, but not (only) caring for "others"</a:t>
            </a:r>
            <a:br>
              <a:rPr lang="en-GB" altLang="it-IT" sz="2400">
                <a:solidFill>
                  <a:srgbClr val="003366"/>
                </a:solidFill>
                <a:ea typeface="ＭＳ Ｐゴシック" panose="020B0600070205080204" pitchFamily="34" charset="-128"/>
              </a:rPr>
            </a:br>
            <a:br>
              <a:rPr lang="en-GB" altLang="it-IT" sz="12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It's about design, but not (only) tables and chairs</a:t>
            </a:r>
            <a:br>
              <a:rPr lang="en-GB" altLang="it-IT" sz="2000">
                <a:solidFill>
                  <a:srgbClr val="003366"/>
                </a:solidFill>
                <a:ea typeface="ＭＳ Ｐゴシック" panose="020B0600070205080204" pitchFamily="34" charset="-128"/>
              </a:rPr>
            </a:br>
            <a:br>
              <a:rPr lang="en-GB" altLang="it-IT" sz="12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it</a:t>
            </a:r>
            <a:r>
              <a:rPr lang="en-GB" altLang="ja-JP" sz="2000">
                <a:solidFill>
                  <a:srgbClr val="003366"/>
                </a:solidFill>
                <a:ea typeface="ＭＳ Ｐゴシック" panose="020B0600070205080204" pitchFamily="34" charset="-128"/>
              </a:rPr>
              <a:t>’s about culture, but not (only) art</a:t>
            </a:r>
            <a:br>
              <a:rPr lang="en-GB" altLang="ja-JP" sz="2000">
                <a:solidFill>
                  <a:srgbClr val="003366"/>
                </a:solidFill>
                <a:ea typeface="ＭＳ Ｐゴシック" panose="020B0600070205080204" pitchFamily="34" charset="-128"/>
              </a:rPr>
            </a:br>
            <a:br>
              <a:rPr lang="en-GB" altLang="ja-JP" sz="12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It’s about return on investment, but not (only) economics</a:t>
            </a:r>
            <a:endParaRPr lang="en-GB" altLang="it-IT" sz="2000">
              <a:solidFill>
                <a:srgbClr val="003366"/>
              </a:solidFill>
              <a:ea typeface="ＭＳ Ｐゴシック" panose="020B0600070205080204" pitchFamily="34" charset="-128"/>
            </a:endParaRPr>
          </a:p>
        </p:txBody>
      </p:sp>
      <p:sp>
        <p:nvSpPr>
          <p:cNvPr id="11269" name="Rectangle 8">
            <a:extLst>
              <a:ext uri="{FF2B5EF4-FFF2-40B4-BE49-F238E27FC236}">
                <a16:creationId xmlns:a16="http://schemas.microsoft.com/office/drawing/2014/main" id="{BAB9D20B-9220-4375-ABD2-3C4A42B6083A}"/>
              </a:ext>
            </a:extLst>
          </p:cNvPr>
          <p:cNvSpPr>
            <a:spLocks noGrp="1" noChangeArrowheads="1"/>
          </p:cNvSpPr>
          <p:nvPr>
            <p:ph type="subTitle" idx="4294967295"/>
          </p:nvPr>
        </p:nvSpPr>
        <p:spPr>
          <a:xfrm>
            <a:off x="2711450" y="6096001"/>
            <a:ext cx="6400800" cy="309563"/>
          </a:xfrm>
        </p:spPr>
        <p:txBody>
          <a:bodyPr/>
          <a:lstStyle/>
          <a:p>
            <a:pPr algn="ctr">
              <a:lnSpc>
                <a:spcPct val="90000"/>
              </a:lnSpc>
              <a:buFontTx/>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piè di pagina 2">
            <a:extLst>
              <a:ext uri="{FF2B5EF4-FFF2-40B4-BE49-F238E27FC236}">
                <a16:creationId xmlns:a16="http://schemas.microsoft.com/office/drawing/2014/main" id="{F41B9443-60DC-49EA-B695-C7F4D9AE2865}"/>
              </a:ext>
            </a:extLst>
          </p:cNvPr>
          <p:cNvSpPr txBox="1">
            <a:spLocks noGrp="1"/>
          </p:cNvSpPr>
          <p:nvPr/>
        </p:nvSpPr>
        <p:spPr bwMode="auto">
          <a:xfrm>
            <a:off x="80010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12291" name="Picture 4" descr="eidd ppt fieldb">
            <a:extLst>
              <a:ext uri="{FF2B5EF4-FFF2-40B4-BE49-F238E27FC236}">
                <a16:creationId xmlns:a16="http://schemas.microsoft.com/office/drawing/2014/main" id="{59102995-AEF8-4D3C-B809-4D93B3F7C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a:extLst>
              <a:ext uri="{FF2B5EF4-FFF2-40B4-BE49-F238E27FC236}">
                <a16:creationId xmlns:a16="http://schemas.microsoft.com/office/drawing/2014/main" id="{BCE782A5-98E2-4F96-A2FD-4ADF6BEFD3CE}"/>
              </a:ext>
            </a:extLst>
          </p:cNvPr>
          <p:cNvSpPr>
            <a:spLocks noGrp="1" noChangeArrowheads="1"/>
          </p:cNvSpPr>
          <p:nvPr>
            <p:ph type="ctrTitle" idx="4294967295"/>
          </p:nvPr>
        </p:nvSpPr>
        <p:spPr>
          <a:xfrm>
            <a:off x="1981200" y="762000"/>
            <a:ext cx="8305800" cy="4495800"/>
          </a:xfrm>
        </p:spPr>
        <p:txBody>
          <a:bodyPr/>
          <a:lstStyle/>
          <a:p>
            <a:pPr algn="ctr" eaLnBrk="1" hangingPunct="1"/>
            <a:r>
              <a:rPr lang="en-GB" altLang="it-IT" sz="2000">
                <a:solidFill>
                  <a:srgbClr val="003366"/>
                </a:solidFill>
                <a:ea typeface="ＭＳ Ｐゴシック" panose="020B0600070205080204" pitchFamily="34" charset="-128"/>
              </a:rPr>
              <a:t>It’s about identifying the challenges facing design today and tomorrow:</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increasing human diversity:</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abilities, ageing, (im)migration</a:t>
            </a:r>
            <a:r>
              <a:rPr lang="mr-IN" altLang="it-IT" sz="2000">
                <a:solidFill>
                  <a:srgbClr val="003366"/>
                </a:solidFill>
                <a:ea typeface="ＭＳ Ｐゴシック" panose="020B0600070205080204" pitchFamily="34" charset="-128"/>
              </a:rPr>
              <a:t>…</a:t>
            </a:r>
            <a:br>
              <a:rPr lang="it-IT" altLang="it-IT" sz="2000">
                <a:solidFill>
                  <a:srgbClr val="003366"/>
                </a:solidFill>
                <a:ea typeface="ＭＳ Ｐゴシック" panose="020B0600070205080204" pitchFamily="34" charset="-128"/>
              </a:rPr>
            </a:br>
            <a:br>
              <a:rPr lang="it-IT"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 and using design, holistically, to face them</a:t>
            </a:r>
          </a:p>
        </p:txBody>
      </p:sp>
      <p:sp>
        <p:nvSpPr>
          <p:cNvPr id="12293" name="Rectangle 8">
            <a:extLst>
              <a:ext uri="{FF2B5EF4-FFF2-40B4-BE49-F238E27FC236}">
                <a16:creationId xmlns:a16="http://schemas.microsoft.com/office/drawing/2014/main" id="{440E4173-2AF7-41CE-B123-206C273021C2}"/>
              </a:ext>
            </a:extLst>
          </p:cNvPr>
          <p:cNvSpPr>
            <a:spLocks noGrp="1" noChangeArrowheads="1"/>
          </p:cNvSpPr>
          <p:nvPr>
            <p:ph type="subTitle" idx="4294967295"/>
          </p:nvPr>
        </p:nvSpPr>
        <p:spPr>
          <a:xfrm>
            <a:off x="2711450" y="6096001"/>
            <a:ext cx="6400800" cy="309563"/>
          </a:xfrm>
        </p:spPr>
        <p:txBody>
          <a:bodyPr/>
          <a:lstStyle/>
          <a:p>
            <a:pPr algn="ctr">
              <a:lnSpc>
                <a:spcPct val="90000"/>
              </a:lnSpc>
              <a:buFontTx/>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piè di pagina 2">
            <a:extLst>
              <a:ext uri="{FF2B5EF4-FFF2-40B4-BE49-F238E27FC236}">
                <a16:creationId xmlns:a16="http://schemas.microsoft.com/office/drawing/2014/main" id="{53F6F061-CCC1-42A7-B6D8-050832B42E92}"/>
              </a:ext>
            </a:extLst>
          </p:cNvPr>
          <p:cNvSpPr txBox="1">
            <a:spLocks noGrp="1"/>
          </p:cNvSpPr>
          <p:nvPr/>
        </p:nvSpPr>
        <p:spPr bwMode="auto">
          <a:xfrm>
            <a:off x="80010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13315" name="Picture 2" descr="eidd ppt fieldb">
            <a:extLst>
              <a:ext uri="{FF2B5EF4-FFF2-40B4-BE49-F238E27FC236}">
                <a16:creationId xmlns:a16="http://schemas.microsoft.com/office/drawing/2014/main" id="{09C68447-848A-493B-8820-FFF5EE06E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a:extLst>
              <a:ext uri="{FF2B5EF4-FFF2-40B4-BE49-F238E27FC236}">
                <a16:creationId xmlns:a16="http://schemas.microsoft.com/office/drawing/2014/main" id="{CB125BD4-DB7E-42CF-B3B1-8C11933D725B}"/>
              </a:ext>
            </a:extLst>
          </p:cNvPr>
          <p:cNvSpPr>
            <a:spLocks noGrp="1" noChangeArrowheads="1"/>
          </p:cNvSpPr>
          <p:nvPr>
            <p:ph type="ctrTitle" idx="4294967295"/>
          </p:nvPr>
        </p:nvSpPr>
        <p:spPr>
          <a:xfrm>
            <a:off x="1828800" y="2143126"/>
            <a:ext cx="8534400" cy="1470025"/>
          </a:xfrm>
        </p:spPr>
        <p:txBody>
          <a:bodyPr/>
          <a:lstStyle/>
          <a:p>
            <a:pPr algn="ctr" eaLnBrk="1" hangingPunct="1"/>
            <a:r>
              <a:rPr lang="en-GB" altLang="it-IT" sz="2000">
                <a:solidFill>
                  <a:srgbClr val="003366"/>
                </a:solidFill>
                <a:ea typeface="ＭＳ Ｐゴシック" panose="020B0600070205080204" pitchFamily="34" charset="-128"/>
              </a:rPr>
              <a:t>Those challenges include</a:t>
            </a:r>
            <a:r>
              <a:rPr lang="en-GB" altLang="it-IT" sz="2400">
                <a:solidFill>
                  <a:srgbClr val="003366"/>
                </a:solidFill>
                <a:ea typeface="ＭＳ Ｐゴシック" panose="020B0600070205080204" pitchFamily="34" charset="-128"/>
              </a:rPr>
              <a:t> </a:t>
            </a:r>
            <a:r>
              <a:rPr lang="en-GB" altLang="it-IT" sz="2000">
                <a:solidFill>
                  <a:srgbClr val="003366"/>
                </a:solidFill>
                <a:ea typeface="ＭＳ Ｐゴシック" panose="020B0600070205080204" pitchFamily="34" charset="-128"/>
              </a:rPr>
              <a:t>disability and ageing</a:t>
            </a: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Disability and ageing are not watertight containers, but part of the social inclusion agenda.</a:t>
            </a:r>
            <a:br>
              <a:rPr lang="en-GB" altLang="it-IT" sz="2000">
                <a:solidFill>
                  <a:srgbClr val="003366"/>
                </a:solidFill>
                <a:ea typeface="ＭＳ Ｐゴシック" panose="020B0600070205080204" pitchFamily="34" charset="-128"/>
              </a:rPr>
            </a:br>
            <a:endParaRPr lang="en-GB" altLang="it-IT" sz="2000">
              <a:solidFill>
                <a:srgbClr val="003366"/>
              </a:solidFill>
              <a:ea typeface="ＭＳ Ｐゴシック" panose="020B0600070205080204" pitchFamily="34" charset="-128"/>
            </a:endParaRPr>
          </a:p>
        </p:txBody>
      </p:sp>
      <p:sp>
        <p:nvSpPr>
          <p:cNvPr id="13317" name="Rectangle 4">
            <a:extLst>
              <a:ext uri="{FF2B5EF4-FFF2-40B4-BE49-F238E27FC236}">
                <a16:creationId xmlns:a16="http://schemas.microsoft.com/office/drawing/2014/main" id="{B22B98DA-17CF-475D-9A17-450F88E80727}"/>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marL="0" indent="0" algn="ctr" eaLnBrk="1" hangingPunct="1">
              <a:lnSpc>
                <a:spcPct val="80000"/>
              </a:lnSpc>
              <a:buNone/>
            </a:pPr>
            <a:endParaRPr lang="en-GB" altLang="it-IT" sz="1800">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piè di pagina 2">
            <a:extLst>
              <a:ext uri="{FF2B5EF4-FFF2-40B4-BE49-F238E27FC236}">
                <a16:creationId xmlns:a16="http://schemas.microsoft.com/office/drawing/2014/main" id="{B50C226D-D854-41F3-B344-62D1EE14A4B0}"/>
              </a:ext>
            </a:extLst>
          </p:cNvPr>
          <p:cNvSpPr txBox="1">
            <a:spLocks noGrp="1"/>
          </p:cNvSpPr>
          <p:nvPr/>
        </p:nvSpPr>
        <p:spPr bwMode="auto">
          <a:xfrm>
            <a:off x="80010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14339" name="Picture 2" descr="eidd ppt fieldb">
            <a:extLst>
              <a:ext uri="{FF2B5EF4-FFF2-40B4-BE49-F238E27FC236}">
                <a16:creationId xmlns:a16="http://schemas.microsoft.com/office/drawing/2014/main" id="{C5FA00C4-E909-44C4-B1D0-D72E61F05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a:extLst>
              <a:ext uri="{FF2B5EF4-FFF2-40B4-BE49-F238E27FC236}">
                <a16:creationId xmlns:a16="http://schemas.microsoft.com/office/drawing/2014/main" id="{FB0E73C4-413E-42D3-92EE-94A49E89B10A}"/>
              </a:ext>
            </a:extLst>
          </p:cNvPr>
          <p:cNvSpPr>
            <a:spLocks noGrp="1" noChangeArrowheads="1"/>
          </p:cNvSpPr>
          <p:nvPr>
            <p:ph type="ctrTitle" idx="4294967295"/>
          </p:nvPr>
        </p:nvSpPr>
        <p:spPr>
          <a:xfrm>
            <a:off x="1828800" y="2143126"/>
            <a:ext cx="8534400" cy="1470025"/>
          </a:xfrm>
        </p:spPr>
        <p:txBody>
          <a:bodyPr/>
          <a:lstStyle/>
          <a:p>
            <a:pPr algn="ctr" eaLnBrk="1" hangingPunct="1"/>
            <a:r>
              <a:rPr lang="en-GB" altLang="it-IT" sz="2400">
                <a:solidFill>
                  <a:srgbClr val="003366"/>
                </a:solidFill>
                <a:ea typeface="ＭＳ Ｐゴシック" panose="020B0600070205080204" pitchFamily="34" charset="-128"/>
              </a:rPr>
              <a:t>So let</a:t>
            </a:r>
            <a:r>
              <a:rPr lang="en-GB" altLang="ja-JP" sz="2400">
                <a:solidFill>
                  <a:srgbClr val="003366"/>
                </a:solidFill>
                <a:ea typeface="ＭＳ Ｐゴシック" panose="020B0600070205080204" pitchFamily="34" charset="-128"/>
              </a:rPr>
              <a:t>’s start by understanding disability</a:t>
            </a:r>
            <a:br>
              <a:rPr lang="en-GB" altLang="ja-JP" sz="2400">
                <a:solidFill>
                  <a:srgbClr val="003366"/>
                </a:solidFill>
                <a:ea typeface="ＭＳ Ｐゴシック" panose="020B0600070205080204" pitchFamily="34" charset="-128"/>
              </a:rPr>
            </a:br>
            <a:br>
              <a:rPr lang="en-GB" altLang="ja-JP" sz="2400">
                <a:solidFill>
                  <a:srgbClr val="003366"/>
                </a:solidFill>
                <a:ea typeface="ＭＳ Ｐゴシック" panose="020B0600070205080204" pitchFamily="34" charset="-128"/>
              </a:rPr>
            </a:br>
            <a:br>
              <a:rPr lang="en-GB" altLang="ja-JP" sz="2400">
                <a:solidFill>
                  <a:srgbClr val="003366"/>
                </a:solidFill>
                <a:ea typeface="ＭＳ Ｐゴシック" panose="020B0600070205080204" pitchFamily="34" charset="-128"/>
              </a:rPr>
            </a:br>
            <a:br>
              <a:rPr lang="en-GB" altLang="ja-JP" sz="2400">
                <a:solidFill>
                  <a:srgbClr val="003366"/>
                </a:solidFill>
                <a:ea typeface="ＭＳ Ｐゴシック" panose="020B0600070205080204" pitchFamily="34" charset="-128"/>
              </a:rPr>
            </a:br>
            <a:r>
              <a:rPr lang="en-GB" altLang="ja-JP" sz="2400">
                <a:solidFill>
                  <a:srgbClr val="003366"/>
                </a:solidFill>
                <a:ea typeface="ＭＳ Ｐゴシック" panose="020B0600070205080204" pitchFamily="34" charset="-128"/>
              </a:rPr>
              <a:t>Please stand up</a:t>
            </a:r>
            <a:endParaRPr lang="en-GB" altLang="it-IT" sz="2400">
              <a:solidFill>
                <a:srgbClr val="003366"/>
              </a:solidFill>
              <a:ea typeface="ＭＳ Ｐゴシック" panose="020B0600070205080204" pitchFamily="34" charset="-128"/>
            </a:endParaRPr>
          </a:p>
        </p:txBody>
      </p:sp>
      <p:sp>
        <p:nvSpPr>
          <p:cNvPr id="14341" name="Rectangle 4">
            <a:extLst>
              <a:ext uri="{FF2B5EF4-FFF2-40B4-BE49-F238E27FC236}">
                <a16:creationId xmlns:a16="http://schemas.microsoft.com/office/drawing/2014/main" id="{C85DB7E4-A321-4090-B15B-3AD97A047617}"/>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marL="0" indent="0" algn="ctr" eaLnBrk="1" hangingPunct="1">
              <a:lnSpc>
                <a:spcPct val="80000"/>
              </a:lnSpc>
              <a:buNone/>
            </a:pPr>
            <a:endParaRPr lang="en-GB" altLang="it-IT" sz="180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piè di pagina 4">
            <a:extLst>
              <a:ext uri="{FF2B5EF4-FFF2-40B4-BE49-F238E27FC236}">
                <a16:creationId xmlns:a16="http://schemas.microsoft.com/office/drawing/2014/main" id="{F4FA5CE8-D06F-4689-AF3B-2DEF7FD0A441}"/>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15363" name="Picture 2" descr="eidd ppt fieldb">
            <a:extLst>
              <a:ext uri="{FF2B5EF4-FFF2-40B4-BE49-F238E27FC236}">
                <a16:creationId xmlns:a16="http://schemas.microsoft.com/office/drawing/2014/main" id="{12B212C2-0EDA-4016-9FBD-14AABFEFB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a:extLst>
              <a:ext uri="{FF2B5EF4-FFF2-40B4-BE49-F238E27FC236}">
                <a16:creationId xmlns:a16="http://schemas.microsoft.com/office/drawing/2014/main" id="{155FE57F-DC22-4AAE-9FB8-DC457E449DD8}"/>
              </a:ext>
            </a:extLst>
          </p:cNvPr>
          <p:cNvSpPr>
            <a:spLocks noGrp="1" noChangeArrowheads="1"/>
          </p:cNvSpPr>
          <p:nvPr>
            <p:ph type="ctrTitle"/>
          </p:nvPr>
        </p:nvSpPr>
        <p:spPr>
          <a:xfrm>
            <a:off x="1828801" y="228600"/>
            <a:ext cx="8435975" cy="5602288"/>
          </a:xfrm>
        </p:spPr>
        <p:txBody>
          <a:bodyPr/>
          <a:lstStyle/>
          <a:p>
            <a:pPr algn="ctr" eaLnBrk="1" hangingPunct="1"/>
            <a:br>
              <a:rPr lang="en-GB" altLang="it-IT" sz="2400">
                <a:solidFill>
                  <a:srgbClr val="003366"/>
                </a:solidFill>
                <a:ea typeface="ＭＳ Ｐゴシック" panose="020B0600070205080204" pitchFamily="34" charset="-128"/>
              </a:rPr>
            </a:br>
            <a:r>
              <a:rPr lang="en-GB" altLang="it-IT" sz="2400">
                <a:solidFill>
                  <a:srgbClr val="003366"/>
                </a:solidFill>
                <a:ea typeface="ＭＳ Ｐゴシック" panose="020B0600070205080204" pitchFamily="34" charset="-128"/>
              </a:rPr>
              <a:t>What</a:t>
            </a:r>
            <a:r>
              <a:rPr lang="en-GB" altLang="ja-JP" sz="2400">
                <a:solidFill>
                  <a:srgbClr val="003366"/>
                </a:solidFill>
                <a:ea typeface="ＭＳ Ｐゴシック" panose="020B0600070205080204" pitchFamily="34" charset="-128"/>
              </a:rPr>
              <a:t>’s that got to do with design?</a:t>
            </a:r>
            <a:br>
              <a:rPr lang="en-GB" altLang="ja-JP" sz="2400">
                <a:solidFill>
                  <a:srgbClr val="003366"/>
                </a:solidFill>
                <a:ea typeface="ＭＳ Ｐゴシック" panose="020B0600070205080204" pitchFamily="34" charset="-128"/>
              </a:rPr>
            </a:br>
            <a:br>
              <a:rPr lang="en-GB" altLang="ja-JP" sz="2400">
                <a:solidFill>
                  <a:srgbClr val="003366"/>
                </a:solidFill>
                <a:ea typeface="ＭＳ Ｐゴシック" panose="020B0600070205080204" pitchFamily="34" charset="-128"/>
              </a:rPr>
            </a:br>
            <a:r>
              <a:rPr lang="en-GB" altLang="ja-JP" sz="2400">
                <a:solidFill>
                  <a:srgbClr val="003366"/>
                </a:solidFill>
                <a:ea typeface="ＭＳ Ｐゴシック" panose="020B0600070205080204" pitchFamily="34" charset="-128"/>
              </a:rPr>
              <a:t>What exactly is Design for All?</a:t>
            </a:r>
            <a:endParaRPr lang="en-GB" altLang="it-IT" sz="2000">
              <a:solidFill>
                <a:srgbClr val="003366"/>
              </a:solidFill>
              <a:ea typeface="ＭＳ Ｐゴシック" panose="020B0600070205080204" pitchFamily="34" charset="-128"/>
            </a:endParaRPr>
          </a:p>
        </p:txBody>
      </p:sp>
      <p:sp>
        <p:nvSpPr>
          <p:cNvPr id="15365" name="Rectangle 4">
            <a:extLst>
              <a:ext uri="{FF2B5EF4-FFF2-40B4-BE49-F238E27FC236}">
                <a16:creationId xmlns:a16="http://schemas.microsoft.com/office/drawing/2014/main" id="{ED9D227F-47EC-43F0-B5A8-CBDF274A3E5A}"/>
              </a:ext>
            </a:extLst>
          </p:cNvPr>
          <p:cNvSpPr>
            <a:spLocks noGrp="1" noChangeArrowheads="1"/>
          </p:cNvSpPr>
          <p:nvPr>
            <p:ph type="subTitle" idx="1"/>
          </p:nvPr>
        </p:nvSpPr>
        <p:spPr>
          <a:xfrm>
            <a:off x="2711450" y="6096001"/>
            <a:ext cx="6400800" cy="309563"/>
          </a:xfrm>
        </p:spPr>
        <p:txBody>
          <a:bodyPr/>
          <a:lstStyle/>
          <a:p>
            <a:pPr eaLnBrk="1" hangingPunct="1">
              <a:lnSpc>
                <a:spcPct val="8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2">
            <a:extLst>
              <a:ext uri="{FF2B5EF4-FFF2-40B4-BE49-F238E27FC236}">
                <a16:creationId xmlns:a16="http://schemas.microsoft.com/office/drawing/2014/main" id="{70F80AEE-2781-4C96-9F8D-A7985F8502FC}"/>
              </a:ext>
            </a:extLst>
          </p:cNvPr>
          <p:cNvSpPr txBox="1">
            <a:spLocks noGrp="1"/>
          </p:cNvSpPr>
          <p:nvPr/>
        </p:nvSpPr>
        <p:spPr bwMode="auto">
          <a:xfrm>
            <a:off x="8001000" y="6245225"/>
            <a:ext cx="2133600" cy="476250"/>
          </a:xfrm>
          <a:prstGeom prst="rect">
            <a:avLst/>
          </a:prstGeom>
          <a:noFill/>
          <a:ln>
            <a:miter lim="800000"/>
            <a:headEnd/>
            <a:tailEnd/>
          </a:ln>
        </p:spPr>
        <p:txBody>
          <a:bodyPr/>
          <a:lstStyle/>
          <a:p>
            <a:pPr fontAlgn="base">
              <a:spcBef>
                <a:spcPct val="0"/>
              </a:spcBef>
              <a:spcAft>
                <a:spcPct val="0"/>
              </a:spcAft>
              <a:defRPr/>
            </a:pPr>
            <a:r>
              <a:rPr lang="en-GB" sz="1400" dirty="0">
                <a:solidFill>
                  <a:srgbClr val="FFFFFF"/>
                </a:solidFill>
                <a:latin typeface="Verdana"/>
                <a:ea typeface="ＭＳ Ｐゴシック" pitchFamily="-108" charset="-128"/>
              </a:rPr>
              <a:t>www.iccaworld.com</a:t>
            </a:r>
          </a:p>
        </p:txBody>
      </p:sp>
      <p:pic>
        <p:nvPicPr>
          <p:cNvPr id="16387" name="Picture 2" descr="eidd ppt fieldb">
            <a:extLst>
              <a:ext uri="{FF2B5EF4-FFF2-40B4-BE49-F238E27FC236}">
                <a16:creationId xmlns:a16="http://schemas.microsoft.com/office/drawing/2014/main" id="{EC0230FF-498B-4993-82BA-AA3AEF4CB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a:extLst>
              <a:ext uri="{FF2B5EF4-FFF2-40B4-BE49-F238E27FC236}">
                <a16:creationId xmlns:a16="http://schemas.microsoft.com/office/drawing/2014/main" id="{B60879C1-F036-45F7-AC11-BD9B5255F5E0}"/>
              </a:ext>
            </a:extLst>
          </p:cNvPr>
          <p:cNvSpPr>
            <a:spLocks noGrp="1" noChangeArrowheads="1"/>
          </p:cNvSpPr>
          <p:nvPr>
            <p:ph type="ctrTitle" idx="4294967295"/>
          </p:nvPr>
        </p:nvSpPr>
        <p:spPr>
          <a:xfrm>
            <a:off x="7162800" y="2743201"/>
            <a:ext cx="2819400" cy="2270125"/>
          </a:xfrm>
        </p:spPr>
        <p:txBody>
          <a:bodyPr/>
          <a:lstStyle/>
          <a:p>
            <a:pPr algn="ctr" eaLnBrk="1" hangingPunct="1"/>
            <a:r>
              <a:rPr lang="en-GB" altLang="it-IT" sz="1600">
                <a:solidFill>
                  <a:srgbClr val="003366"/>
                </a:solidFill>
                <a:ea typeface="ＭＳ Ｐゴシック" panose="020B0600070205080204" pitchFamily="34" charset="-128"/>
              </a:rPr>
              <a:t>Paul Hogan</a:t>
            </a:r>
            <a:br>
              <a:rPr lang="en-GB" altLang="it-IT" sz="1600">
                <a:solidFill>
                  <a:srgbClr val="003366"/>
                </a:solidFill>
                <a:ea typeface="ＭＳ Ｐゴシック" panose="020B0600070205080204" pitchFamily="34" charset="-128"/>
              </a:rPr>
            </a:br>
            <a:br>
              <a:rPr lang="en-GB" altLang="it-IT" sz="1600">
                <a:solidFill>
                  <a:srgbClr val="003366"/>
                </a:solidFill>
                <a:ea typeface="ＭＳ Ｐゴシック" panose="020B0600070205080204" pitchFamily="34" charset="-128"/>
              </a:rPr>
            </a:br>
            <a:r>
              <a:rPr lang="en-GB" altLang="it-IT" sz="1600">
                <a:solidFill>
                  <a:srgbClr val="003366"/>
                </a:solidFill>
                <a:ea typeface="ＭＳ Ｐゴシック" panose="020B0600070205080204" pitchFamily="34" charset="-128"/>
              </a:rPr>
              <a:t>President Emeritus</a:t>
            </a:r>
            <a:br>
              <a:rPr lang="en-GB" altLang="it-IT" sz="1600">
                <a:solidFill>
                  <a:srgbClr val="003366"/>
                </a:solidFill>
                <a:ea typeface="ＭＳ Ｐゴシック" panose="020B0600070205080204" pitchFamily="34" charset="-128"/>
              </a:rPr>
            </a:br>
            <a:r>
              <a:rPr lang="en-GB" altLang="it-IT" sz="1600">
                <a:solidFill>
                  <a:srgbClr val="003366"/>
                </a:solidFill>
                <a:ea typeface="ＭＳ Ｐゴシック" panose="020B0600070205080204" pitchFamily="34" charset="-128"/>
              </a:rPr>
              <a:t>EIDD</a:t>
            </a:r>
            <a:br>
              <a:rPr lang="en-GB" altLang="it-IT" sz="1600">
                <a:solidFill>
                  <a:srgbClr val="003366"/>
                </a:solidFill>
                <a:ea typeface="ＭＳ Ｐゴシック" panose="020B0600070205080204" pitchFamily="34" charset="-128"/>
              </a:rPr>
            </a:br>
            <a:br>
              <a:rPr lang="en-GB" altLang="it-IT" sz="1600">
                <a:solidFill>
                  <a:srgbClr val="003366"/>
                </a:solidFill>
                <a:ea typeface="ＭＳ Ｐゴシック" panose="020B0600070205080204" pitchFamily="34" charset="-128"/>
              </a:rPr>
            </a:br>
            <a:r>
              <a:rPr lang="en-GB" altLang="it-IT" sz="1600">
                <a:solidFill>
                  <a:srgbClr val="003366"/>
                </a:solidFill>
                <a:ea typeface="ＭＳ Ｐゴシック" panose="020B0600070205080204" pitchFamily="34" charset="-128"/>
              </a:rPr>
              <a:t>1993</a:t>
            </a:r>
          </a:p>
        </p:txBody>
      </p:sp>
      <p:sp>
        <p:nvSpPr>
          <p:cNvPr id="16389" name="Rectangle 4">
            <a:extLst>
              <a:ext uri="{FF2B5EF4-FFF2-40B4-BE49-F238E27FC236}">
                <a16:creationId xmlns:a16="http://schemas.microsoft.com/office/drawing/2014/main" id="{A8890696-6DD2-4CB0-ACF4-CC770EB4D76B}"/>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pic>
        <p:nvPicPr>
          <p:cNvPr id="16390" name="Immagine 7" descr="P0174.jpg">
            <a:extLst>
              <a:ext uri="{FF2B5EF4-FFF2-40B4-BE49-F238E27FC236}">
                <a16:creationId xmlns:a16="http://schemas.microsoft.com/office/drawing/2014/main" id="{76FA375A-5834-4F0F-9CA2-52CD8F20E6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1"/>
            <a:ext cx="3817938"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piè di pagina 2">
            <a:extLst>
              <a:ext uri="{FF2B5EF4-FFF2-40B4-BE49-F238E27FC236}">
                <a16:creationId xmlns:a16="http://schemas.microsoft.com/office/drawing/2014/main" id="{FCF4719F-FCE8-4FCC-AD24-9E74E2939D41}"/>
              </a:ext>
            </a:extLst>
          </p:cNvPr>
          <p:cNvSpPr txBox="1">
            <a:spLocks noGrp="1"/>
          </p:cNvSpPr>
          <p:nvPr/>
        </p:nvSpPr>
        <p:spPr bwMode="auto">
          <a:xfrm>
            <a:off x="80010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17411" name="Picture 2" descr="eidd ppt fieldb">
            <a:extLst>
              <a:ext uri="{FF2B5EF4-FFF2-40B4-BE49-F238E27FC236}">
                <a16:creationId xmlns:a16="http://schemas.microsoft.com/office/drawing/2014/main" id="{26C972E7-B073-463B-B652-BA41055B6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a:extLst>
              <a:ext uri="{FF2B5EF4-FFF2-40B4-BE49-F238E27FC236}">
                <a16:creationId xmlns:a16="http://schemas.microsoft.com/office/drawing/2014/main" id="{E149432F-0D7D-4856-BFB6-E244BE46E363}"/>
              </a:ext>
            </a:extLst>
          </p:cNvPr>
          <p:cNvSpPr>
            <a:spLocks noGrp="1" noChangeArrowheads="1"/>
          </p:cNvSpPr>
          <p:nvPr>
            <p:ph type="ctrTitle" idx="4294967295"/>
          </p:nvPr>
        </p:nvSpPr>
        <p:spPr>
          <a:xfrm>
            <a:off x="2057400" y="1981200"/>
            <a:ext cx="8153400" cy="3733800"/>
          </a:xfrm>
        </p:spPr>
        <p:txBody>
          <a:bodyPr/>
          <a:lstStyle/>
          <a:p>
            <a:pPr algn="ctr"/>
            <a:r>
              <a:rPr lang="en-GB" altLang="it-IT" sz="2000">
                <a:solidFill>
                  <a:srgbClr val="003366"/>
                </a:solidFill>
                <a:ea typeface="ＭＳ Ｐゴシック" panose="020B0600070205080204" pitchFamily="34" charset="-128"/>
              </a:rPr>
              <a:t>Design for All is design for human diversity, </a:t>
            </a: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social inclusion and equality.</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1400">
                <a:solidFill>
                  <a:srgbClr val="003366"/>
                </a:solidFill>
                <a:ea typeface="ＭＳ Ｐゴシック" panose="020B0600070205080204" pitchFamily="34" charset="-128"/>
              </a:rPr>
              <a:t>Source: EIDD Stockholm Declaration© 2004 – www.dfaeurope.eu</a:t>
            </a:r>
            <a:br>
              <a:rPr lang="en-GB" altLang="it-IT" sz="1400" b="1">
                <a:solidFill>
                  <a:srgbClr val="003366"/>
                </a:solidFill>
                <a:ea typeface="ＭＳ Ｐゴシック" panose="020B0600070205080204" pitchFamily="34" charset="-128"/>
              </a:rPr>
            </a:br>
            <a:endParaRPr lang="en-GB" altLang="it-IT" sz="1400">
              <a:solidFill>
                <a:srgbClr val="003366"/>
              </a:solidFill>
              <a:ea typeface="ＭＳ Ｐゴシック" panose="020B0600070205080204" pitchFamily="34" charset="-128"/>
            </a:endParaRPr>
          </a:p>
        </p:txBody>
      </p:sp>
      <p:sp>
        <p:nvSpPr>
          <p:cNvPr id="17413" name="Rectangle 4">
            <a:extLst>
              <a:ext uri="{FF2B5EF4-FFF2-40B4-BE49-F238E27FC236}">
                <a16:creationId xmlns:a16="http://schemas.microsoft.com/office/drawing/2014/main" id="{D5871E68-5921-4CA3-B79D-E789D0B2892B}"/>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idd ppt fieldb">
            <a:extLst>
              <a:ext uri="{FF2B5EF4-FFF2-40B4-BE49-F238E27FC236}">
                <a16:creationId xmlns:a16="http://schemas.microsoft.com/office/drawing/2014/main" id="{63DD049F-7F14-4756-90D8-01ECD448C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FC25C392-BB7F-4D81-809E-81D557AC7C3F}"/>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18436" name="Rectangle 4">
            <a:extLst>
              <a:ext uri="{FF2B5EF4-FFF2-40B4-BE49-F238E27FC236}">
                <a16:creationId xmlns:a16="http://schemas.microsoft.com/office/drawing/2014/main" id="{28979EED-3961-4B1E-A8E1-5413CEC7575C}"/>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18437" name="Picture 6" descr="fronte1">
            <a:extLst>
              <a:ext uri="{FF2B5EF4-FFF2-40B4-BE49-F238E27FC236}">
                <a16:creationId xmlns:a16="http://schemas.microsoft.com/office/drawing/2014/main" id="{2F68353A-8F65-4F0E-99FD-80E598D25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0005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fronte1a">
            <a:extLst>
              <a:ext uri="{FF2B5EF4-FFF2-40B4-BE49-F238E27FC236}">
                <a16:creationId xmlns:a16="http://schemas.microsoft.com/office/drawing/2014/main" id="{B0F92862-7A43-40F8-B129-0EB2DBB84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228600"/>
            <a:ext cx="39909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idd ppt fieldb">
            <a:extLst>
              <a:ext uri="{FF2B5EF4-FFF2-40B4-BE49-F238E27FC236}">
                <a16:creationId xmlns:a16="http://schemas.microsoft.com/office/drawing/2014/main" id="{BFFBA9DC-D540-4FEE-9ABA-CD6B0D06B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FAB9BCE6-E42E-4D9B-910E-0B77649AD518}"/>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19460" name="Rectangle 4">
            <a:extLst>
              <a:ext uri="{FF2B5EF4-FFF2-40B4-BE49-F238E27FC236}">
                <a16:creationId xmlns:a16="http://schemas.microsoft.com/office/drawing/2014/main" id="{BF1C54F3-23E6-41E8-84EA-D9B6248B321E}"/>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19461" name="Picture 7" descr="fronte2">
            <a:extLst>
              <a:ext uri="{FF2B5EF4-FFF2-40B4-BE49-F238E27FC236}">
                <a16:creationId xmlns:a16="http://schemas.microsoft.com/office/drawing/2014/main" id="{0EC7377F-5B1C-44F6-B32D-417586351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3987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fronte2a">
            <a:extLst>
              <a:ext uri="{FF2B5EF4-FFF2-40B4-BE49-F238E27FC236}">
                <a16:creationId xmlns:a16="http://schemas.microsoft.com/office/drawing/2014/main" id="{464DC1C8-5355-428E-AB02-672620FC6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8600"/>
            <a:ext cx="3987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891B815-86EF-7D48-B1A2-343665CCFC05}"/>
              </a:ext>
            </a:extLst>
          </p:cNvPr>
          <p:cNvSpPr>
            <a:spLocks noGrp="1"/>
          </p:cNvSpPr>
          <p:nvPr>
            <p:ph type="ctrTitle"/>
          </p:nvPr>
        </p:nvSpPr>
        <p:spPr/>
        <p:txBody>
          <a:bodyPr/>
          <a:lstStyle/>
          <a:p>
            <a:r>
              <a:rPr lang="nl-BE"/>
              <a:t>Agenda</a:t>
            </a:r>
          </a:p>
        </p:txBody>
      </p:sp>
      <p:sp>
        <p:nvSpPr>
          <p:cNvPr id="6" name="Ondertitel 5">
            <a:extLst>
              <a:ext uri="{FF2B5EF4-FFF2-40B4-BE49-F238E27FC236}">
                <a16:creationId xmlns:a16="http://schemas.microsoft.com/office/drawing/2014/main" id="{73306A9D-789D-4B46-8FB1-D45B6169C56D}"/>
              </a:ext>
            </a:extLst>
          </p:cNvPr>
          <p:cNvSpPr>
            <a:spLocks noGrp="1"/>
          </p:cNvSpPr>
          <p:nvPr>
            <p:ph type="subTitle" idx="1"/>
          </p:nvPr>
        </p:nvSpPr>
        <p:spPr/>
        <p:txBody>
          <a:bodyPr/>
          <a:lstStyle/>
          <a:p>
            <a:pPr marL="342900" indent="-342900">
              <a:buFont typeface="Arial" panose="020B0604020202020204" pitchFamily="34" charset="0"/>
              <a:buChar char="•"/>
            </a:pPr>
            <a:r>
              <a:rPr lang="nl-BE"/>
              <a:t>Welkomstwoord Hogeschool PXL en </a:t>
            </a:r>
            <a:r>
              <a:rPr lang="nl-BE" err="1"/>
              <a:t>Uhasselt</a:t>
            </a:r>
            <a:endParaRPr lang="nl-BE"/>
          </a:p>
          <a:p>
            <a:pPr marL="342900" indent="-342900">
              <a:buFont typeface="Arial" panose="020B0604020202020204" pitchFamily="34" charset="0"/>
              <a:buChar char="•"/>
            </a:pPr>
            <a:r>
              <a:rPr lang="nl-BE"/>
              <a:t>Pete </a:t>
            </a:r>
            <a:r>
              <a:rPr lang="nl-BE" err="1"/>
              <a:t>Kercher</a:t>
            </a:r>
            <a:r>
              <a:rPr lang="nl-BE"/>
              <a:t> - Kader en praktijkvoorbeelden van Design for </a:t>
            </a:r>
            <a:r>
              <a:rPr lang="nl-BE" err="1"/>
              <a:t>all</a:t>
            </a:r>
            <a:endParaRPr lang="nl-BE"/>
          </a:p>
          <a:p>
            <a:pPr marL="342900" indent="-342900">
              <a:buFont typeface="Arial" panose="020B0604020202020204" pitchFamily="34" charset="0"/>
              <a:buChar char="•"/>
            </a:pPr>
            <a:r>
              <a:rPr lang="nl-BE"/>
              <a:t>Panelgesprek – Uitdagingen Design for </a:t>
            </a:r>
            <a:r>
              <a:rPr lang="nl-BE" err="1"/>
              <a:t>all</a:t>
            </a:r>
            <a:endParaRPr lang="nl-BE"/>
          </a:p>
          <a:p>
            <a:pPr marL="342900" indent="-342900">
              <a:buFont typeface="Arial" panose="020B0604020202020204" pitchFamily="34" charset="0"/>
              <a:buChar char="•"/>
            </a:pPr>
            <a:r>
              <a:rPr lang="nl-BE"/>
              <a:t>Toelichting Tetra-project – Inclusief toerisme als businesstransformator</a:t>
            </a:r>
          </a:p>
          <a:p>
            <a:pPr marL="342900" indent="-342900">
              <a:buFont typeface="Arial" panose="020B0604020202020204" pitchFamily="34" charset="0"/>
              <a:buChar char="•"/>
            </a:pPr>
            <a:r>
              <a:rPr lang="nl-BE"/>
              <a:t>Vraag en antwoord</a:t>
            </a:r>
          </a:p>
          <a:p>
            <a:pPr marL="342900" indent="-342900">
              <a:buFont typeface="Arial" panose="020B0604020202020204" pitchFamily="34" charset="0"/>
              <a:buChar char="•"/>
            </a:pPr>
            <a:r>
              <a:rPr lang="nl-BE"/>
              <a:t>Receptie en netwerking</a:t>
            </a:r>
          </a:p>
          <a:p>
            <a:pPr marL="342900" indent="-342900">
              <a:buFont typeface="Arial" panose="020B0604020202020204" pitchFamily="34" charset="0"/>
              <a:buChar char="•"/>
            </a:pPr>
            <a:endParaRPr lang="nl-BE"/>
          </a:p>
          <a:p>
            <a:endParaRPr lang="nl-BE"/>
          </a:p>
        </p:txBody>
      </p:sp>
      <p:pic>
        <p:nvPicPr>
          <p:cNvPr id="2" name="Graphic 1">
            <a:extLst>
              <a:ext uri="{FF2B5EF4-FFF2-40B4-BE49-F238E27FC236}">
                <a16:creationId xmlns:a16="http://schemas.microsoft.com/office/drawing/2014/main" id="{668CA7D8-87C7-4853-9BE3-79DAD0299E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393378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idd ppt fieldb">
            <a:extLst>
              <a:ext uri="{FF2B5EF4-FFF2-40B4-BE49-F238E27FC236}">
                <a16:creationId xmlns:a16="http://schemas.microsoft.com/office/drawing/2014/main" id="{7F4700E3-E207-4031-A27C-CFA885B03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DB8A3BE4-41B6-4736-8C34-678756FE82A3}"/>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20484" name="Rectangle 4">
            <a:extLst>
              <a:ext uri="{FF2B5EF4-FFF2-40B4-BE49-F238E27FC236}">
                <a16:creationId xmlns:a16="http://schemas.microsoft.com/office/drawing/2014/main" id="{49545FD8-038E-42B7-B0B3-90A13443D374}"/>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20485" name="Picture 7" descr="fronte3">
            <a:extLst>
              <a:ext uri="{FF2B5EF4-FFF2-40B4-BE49-F238E27FC236}">
                <a16:creationId xmlns:a16="http://schemas.microsoft.com/office/drawing/2014/main" id="{6EB99AF3-2434-4AD4-A891-CB161DD24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28600"/>
            <a:ext cx="39798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fronte3a">
            <a:extLst>
              <a:ext uri="{FF2B5EF4-FFF2-40B4-BE49-F238E27FC236}">
                <a16:creationId xmlns:a16="http://schemas.microsoft.com/office/drawing/2014/main" id="{D59B7E35-5AE7-4E21-B3B8-BE818D9A3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228600"/>
            <a:ext cx="39798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idd ppt fieldb">
            <a:extLst>
              <a:ext uri="{FF2B5EF4-FFF2-40B4-BE49-F238E27FC236}">
                <a16:creationId xmlns:a16="http://schemas.microsoft.com/office/drawing/2014/main" id="{3F3BB6A6-46B1-455A-AD48-4EAD822D6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257F8192-1F99-4148-B7C2-A341FD2B201F}"/>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21508" name="Rectangle 4">
            <a:extLst>
              <a:ext uri="{FF2B5EF4-FFF2-40B4-BE49-F238E27FC236}">
                <a16:creationId xmlns:a16="http://schemas.microsoft.com/office/drawing/2014/main" id="{F54EF455-AA6C-4EE0-B935-8F0CE2FEF2AE}"/>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21509" name="Picture 7" descr="fronte4">
            <a:extLst>
              <a:ext uri="{FF2B5EF4-FFF2-40B4-BE49-F238E27FC236}">
                <a16:creationId xmlns:a16="http://schemas.microsoft.com/office/drawing/2014/main" id="{D6AAA3AB-54A8-45A6-A135-F0F94B756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39766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fronte4a">
            <a:extLst>
              <a:ext uri="{FF2B5EF4-FFF2-40B4-BE49-F238E27FC236}">
                <a16:creationId xmlns:a16="http://schemas.microsoft.com/office/drawing/2014/main" id="{2414FB57-80C6-4510-8198-2BD70B6D7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4800"/>
            <a:ext cx="39766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idd ppt fieldb">
            <a:extLst>
              <a:ext uri="{FF2B5EF4-FFF2-40B4-BE49-F238E27FC236}">
                <a16:creationId xmlns:a16="http://schemas.microsoft.com/office/drawing/2014/main" id="{B7288E86-CED4-46ED-B2E5-DF0A269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84DE9A7C-31AC-4BC1-AA3B-FC7643B58743}"/>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22532" name="Rectangle 4">
            <a:extLst>
              <a:ext uri="{FF2B5EF4-FFF2-40B4-BE49-F238E27FC236}">
                <a16:creationId xmlns:a16="http://schemas.microsoft.com/office/drawing/2014/main" id="{BEAAE65A-3C9E-413D-A4DE-4067BA7DAEBC}"/>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22533" name="Picture 7" descr="fronte5">
            <a:extLst>
              <a:ext uri="{FF2B5EF4-FFF2-40B4-BE49-F238E27FC236}">
                <a16:creationId xmlns:a16="http://schemas.microsoft.com/office/drawing/2014/main" id="{E4E67B72-3EAB-4A52-9D8C-436366DC5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39893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fronte5a">
            <a:extLst>
              <a:ext uri="{FF2B5EF4-FFF2-40B4-BE49-F238E27FC236}">
                <a16:creationId xmlns:a16="http://schemas.microsoft.com/office/drawing/2014/main" id="{B5539F88-55F6-4027-AA18-F3A79134C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304800"/>
            <a:ext cx="39893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idd ppt fieldb">
            <a:extLst>
              <a:ext uri="{FF2B5EF4-FFF2-40B4-BE49-F238E27FC236}">
                <a16:creationId xmlns:a16="http://schemas.microsoft.com/office/drawing/2014/main" id="{C5FA024E-83F9-4075-A469-C041A8A1C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01F85552-0F4D-4132-84AB-6B16733BA62E}"/>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23556" name="Rectangle 4">
            <a:extLst>
              <a:ext uri="{FF2B5EF4-FFF2-40B4-BE49-F238E27FC236}">
                <a16:creationId xmlns:a16="http://schemas.microsoft.com/office/drawing/2014/main" id="{95B034CD-3C19-4CE9-8957-F293A3180BC0}"/>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23557" name="Picture 7" descr="fronte6">
            <a:extLst>
              <a:ext uri="{FF2B5EF4-FFF2-40B4-BE49-F238E27FC236}">
                <a16:creationId xmlns:a16="http://schemas.microsoft.com/office/drawing/2014/main" id="{BD057E2D-4EAB-4931-967E-E3B29319D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40338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fronte6a">
            <a:extLst>
              <a:ext uri="{FF2B5EF4-FFF2-40B4-BE49-F238E27FC236}">
                <a16:creationId xmlns:a16="http://schemas.microsoft.com/office/drawing/2014/main" id="{B7FF4BB9-1FCB-40A5-A9F6-2AA386361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039" y="228600"/>
            <a:ext cx="40354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idd ppt fieldb">
            <a:extLst>
              <a:ext uri="{FF2B5EF4-FFF2-40B4-BE49-F238E27FC236}">
                <a16:creationId xmlns:a16="http://schemas.microsoft.com/office/drawing/2014/main" id="{E197C0C5-96DB-4A35-A782-DE84F679A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F73FE082-1D81-4425-880F-7D60A2895719}"/>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24580" name="Rectangle 4">
            <a:extLst>
              <a:ext uri="{FF2B5EF4-FFF2-40B4-BE49-F238E27FC236}">
                <a16:creationId xmlns:a16="http://schemas.microsoft.com/office/drawing/2014/main" id="{DFE6D8C4-D745-42E0-B937-A26F633C3211}"/>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24581" name="Picture 7" descr="fronte7">
            <a:extLst>
              <a:ext uri="{FF2B5EF4-FFF2-40B4-BE49-F238E27FC236}">
                <a16:creationId xmlns:a16="http://schemas.microsoft.com/office/drawing/2014/main" id="{7839C21E-5D87-4CB7-B374-D7FDF1286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4019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fronte7a">
            <a:extLst>
              <a:ext uri="{FF2B5EF4-FFF2-40B4-BE49-F238E27FC236}">
                <a16:creationId xmlns:a16="http://schemas.microsoft.com/office/drawing/2014/main" id="{ABD6E697-3D01-4B8B-B5A1-E8F83CD23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28600"/>
            <a:ext cx="4019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idd ppt fieldb">
            <a:extLst>
              <a:ext uri="{FF2B5EF4-FFF2-40B4-BE49-F238E27FC236}">
                <a16:creationId xmlns:a16="http://schemas.microsoft.com/office/drawing/2014/main" id="{1B6794A1-59F5-4283-8E17-06404EDCB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A38D2E18-713B-4BB7-847F-E309D2177B96}"/>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25604" name="Rectangle 4">
            <a:extLst>
              <a:ext uri="{FF2B5EF4-FFF2-40B4-BE49-F238E27FC236}">
                <a16:creationId xmlns:a16="http://schemas.microsoft.com/office/drawing/2014/main" id="{E46DB7E6-2507-4FD8-9326-B1AB5C121639}"/>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25605" name="Picture 7" descr="fronte8">
            <a:extLst>
              <a:ext uri="{FF2B5EF4-FFF2-40B4-BE49-F238E27FC236}">
                <a16:creationId xmlns:a16="http://schemas.microsoft.com/office/drawing/2014/main" id="{9E8B25E4-6E0F-4FB8-B032-CEF0B9B6E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28600"/>
            <a:ext cx="40481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fronte8a">
            <a:extLst>
              <a:ext uri="{FF2B5EF4-FFF2-40B4-BE49-F238E27FC236}">
                <a16:creationId xmlns:a16="http://schemas.microsoft.com/office/drawing/2014/main" id="{2C074444-BEB1-4750-9324-4E8DD863E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228600"/>
            <a:ext cx="40481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idd ppt fieldb">
            <a:extLst>
              <a:ext uri="{FF2B5EF4-FFF2-40B4-BE49-F238E27FC236}">
                <a16:creationId xmlns:a16="http://schemas.microsoft.com/office/drawing/2014/main" id="{C639A59E-7C9A-418A-9296-7C6DC5181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A2EEB061-AD6A-4A9E-B9C5-D203FDD21E11}"/>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
        <p:nvSpPr>
          <p:cNvPr id="26628" name="Rectangle 4">
            <a:extLst>
              <a:ext uri="{FF2B5EF4-FFF2-40B4-BE49-F238E27FC236}">
                <a16:creationId xmlns:a16="http://schemas.microsoft.com/office/drawing/2014/main" id="{CAD1E7B7-D10A-4427-A60B-A04F04C49C2A}"/>
              </a:ext>
            </a:extLst>
          </p:cNvPr>
          <p:cNvSpPr>
            <a:spLocks noGrp="1" noChangeAspect="1" noChangeArrowheads="1"/>
          </p:cNvSpPr>
          <p:nvPr>
            <p:ph type="ctrTitle"/>
          </p:nvPr>
        </p:nvSpPr>
        <p:spPr>
          <a:xfrm flipV="1">
            <a:off x="2209800" y="2055813"/>
            <a:ext cx="7772400" cy="74612"/>
          </a:xfrm>
        </p:spPr>
        <p:txBody>
          <a:bodyPr/>
          <a:lstStyle/>
          <a:p>
            <a:endParaRPr lang="it-IT" altLang="it-IT" sz="2400">
              <a:ea typeface="ＭＳ Ｐゴシック" panose="020B0600070205080204" pitchFamily="34" charset="-128"/>
            </a:endParaRPr>
          </a:p>
        </p:txBody>
      </p:sp>
      <p:pic>
        <p:nvPicPr>
          <p:cNvPr id="26629" name="Picture 7" descr="fronte9">
            <a:extLst>
              <a:ext uri="{FF2B5EF4-FFF2-40B4-BE49-F238E27FC236}">
                <a16:creationId xmlns:a16="http://schemas.microsoft.com/office/drawing/2014/main" id="{DED042BB-1394-43C5-B2EF-DFF5F174E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00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fronte9a">
            <a:extLst>
              <a:ext uri="{FF2B5EF4-FFF2-40B4-BE49-F238E27FC236}">
                <a16:creationId xmlns:a16="http://schemas.microsoft.com/office/drawing/2014/main" id="{E8BE70A5-64B9-43B3-9680-EF8F8EA32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8600"/>
            <a:ext cx="400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piè di pagina 4">
            <a:extLst>
              <a:ext uri="{FF2B5EF4-FFF2-40B4-BE49-F238E27FC236}">
                <a16:creationId xmlns:a16="http://schemas.microsoft.com/office/drawing/2014/main" id="{643ACF27-1018-4270-8124-8684A80D7701}"/>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endParaRPr lang="it-IT" altLang="it-IT" sz="1400">
              <a:solidFill>
                <a:srgbClr val="FFFFFF"/>
              </a:solidFill>
            </a:endParaRPr>
          </a:p>
        </p:txBody>
      </p:sp>
      <p:pic>
        <p:nvPicPr>
          <p:cNvPr id="27651" name="Picture 2" descr="eidd ppt fieldb">
            <a:extLst>
              <a:ext uri="{FF2B5EF4-FFF2-40B4-BE49-F238E27FC236}">
                <a16:creationId xmlns:a16="http://schemas.microsoft.com/office/drawing/2014/main" id="{FD401C2A-5D1C-4947-9E8F-F228D0C6B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a:extLst>
              <a:ext uri="{FF2B5EF4-FFF2-40B4-BE49-F238E27FC236}">
                <a16:creationId xmlns:a16="http://schemas.microsoft.com/office/drawing/2014/main" id="{B9E310E5-296E-4AF4-9152-B7CACD9AF319}"/>
              </a:ext>
            </a:extLst>
          </p:cNvPr>
          <p:cNvSpPr>
            <a:spLocks noGrp="1" noChangeArrowheads="1"/>
          </p:cNvSpPr>
          <p:nvPr>
            <p:ph type="ctrTitle"/>
          </p:nvPr>
        </p:nvSpPr>
        <p:spPr>
          <a:xfrm>
            <a:off x="2209800" y="2130426"/>
            <a:ext cx="7772400" cy="2898775"/>
          </a:xfrm>
        </p:spPr>
        <p:txBody>
          <a:bodyPr/>
          <a:lstStyle/>
          <a:p>
            <a:pPr algn="ctr" eaLnBrk="1" hangingPunct="1"/>
            <a:r>
              <a:rPr lang="en-GB" altLang="ja-JP" sz="2000">
                <a:solidFill>
                  <a:srgbClr val="003366"/>
                </a:solidFill>
                <a:ea typeface="ＭＳ Ｐゴシック" panose="020B0600070205080204" pitchFamily="34" charset="-128"/>
              </a:rPr>
              <a:t>“The practice of Design for All makes conscious use of the analysis of human needs and aspirations and requires the involvement of end users at every stage in the design process.”</a:t>
            </a:r>
            <a:br>
              <a:rPr lang="en-GB" altLang="ja-JP" sz="2000">
                <a:solidFill>
                  <a:srgbClr val="003366"/>
                </a:solidFill>
                <a:ea typeface="ＭＳ Ｐゴシック" panose="020B0600070205080204" pitchFamily="34" charset="-128"/>
              </a:rPr>
            </a:br>
            <a:br>
              <a:rPr lang="en-GB" altLang="ja-JP" sz="3200">
                <a:solidFill>
                  <a:srgbClr val="003366"/>
                </a:solidFill>
                <a:ea typeface="ＭＳ Ｐゴシック" panose="020B0600070205080204" pitchFamily="34" charset="-128"/>
              </a:rPr>
            </a:br>
            <a:br>
              <a:rPr lang="en-GB" altLang="ja-JP" sz="3200">
                <a:solidFill>
                  <a:srgbClr val="003366"/>
                </a:solidFill>
                <a:ea typeface="ＭＳ Ｐゴシック" panose="020B0600070205080204" pitchFamily="34" charset="-128"/>
              </a:rPr>
            </a:br>
            <a:r>
              <a:rPr lang="en-GB" altLang="ja-JP" sz="1400">
                <a:solidFill>
                  <a:srgbClr val="003366"/>
                </a:solidFill>
                <a:ea typeface="ＭＳ Ｐゴシック" panose="020B0600070205080204" pitchFamily="34" charset="-128"/>
              </a:rPr>
              <a:t>Source: EIDD Stockholm Declaration© 2004 – www.dfaeurope.eu</a:t>
            </a:r>
            <a:endParaRPr lang="en-GB" altLang="it-IT" sz="1400">
              <a:solidFill>
                <a:srgbClr val="003366"/>
              </a:solidFill>
              <a:ea typeface="ＭＳ Ｐゴシック" panose="020B0600070205080204" pitchFamily="34" charset="-128"/>
            </a:endParaRPr>
          </a:p>
        </p:txBody>
      </p:sp>
      <p:sp>
        <p:nvSpPr>
          <p:cNvPr id="27653" name="Rectangle 4">
            <a:extLst>
              <a:ext uri="{FF2B5EF4-FFF2-40B4-BE49-F238E27FC236}">
                <a16:creationId xmlns:a16="http://schemas.microsoft.com/office/drawing/2014/main" id="{87F7955A-47C7-41B0-96A3-E75517723F8B}"/>
              </a:ext>
            </a:extLst>
          </p:cNvPr>
          <p:cNvSpPr>
            <a:spLocks noGrp="1" noChangeArrowheads="1"/>
          </p:cNvSpPr>
          <p:nvPr>
            <p:ph type="subTitle" idx="1"/>
          </p:nvPr>
        </p:nvSpPr>
        <p:spPr>
          <a:xfrm>
            <a:off x="2711450" y="6096001"/>
            <a:ext cx="6400800" cy="309563"/>
          </a:xfrm>
        </p:spPr>
        <p:txBody>
          <a:bodyPr/>
          <a:lstStyle/>
          <a:p>
            <a:pPr eaLnBrk="1" hangingPunct="1">
              <a:lnSpc>
                <a:spcPct val="8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eaLnBrk="1" hangingPunct="1">
              <a:lnSpc>
                <a:spcPct val="80000"/>
              </a:lnSpc>
            </a:pPr>
            <a:endParaRPr lang="en-GB" altLang="it-IT" sz="180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2">
            <a:extLst>
              <a:ext uri="{FF2B5EF4-FFF2-40B4-BE49-F238E27FC236}">
                <a16:creationId xmlns:a16="http://schemas.microsoft.com/office/drawing/2014/main" id="{03030D6D-C23F-42C7-B373-46F1A4965DD0}"/>
              </a:ext>
            </a:extLst>
          </p:cNvPr>
          <p:cNvSpPr>
            <a:spLocks noGrp="1"/>
          </p:cNvSpPr>
          <p:nvPr>
            <p:ph type="ftr" sz="quarter" idx="4294967295"/>
          </p:nvPr>
        </p:nvSpPr>
        <p:spPr bwMode="auto">
          <a:xfrm>
            <a:off x="8001000" y="6245225"/>
            <a:ext cx="2133600" cy="476250"/>
          </a:xfrm>
          <a:prstGeom prst="rect">
            <a:avLst/>
          </a:prstGeom>
          <a:ln>
            <a:miter lim="800000"/>
            <a:headEnd/>
            <a:tailEnd/>
          </a:ln>
        </p:spPr>
        <p:txBody>
          <a:bodyPr/>
          <a:lstStyle/>
          <a:p>
            <a:pPr fontAlgn="base">
              <a:spcBef>
                <a:spcPct val="0"/>
              </a:spcBef>
              <a:spcAft>
                <a:spcPct val="0"/>
              </a:spcAft>
              <a:defRPr/>
            </a:pPr>
            <a:r>
              <a:rPr lang="en-GB" sz="1400" dirty="0">
                <a:solidFill>
                  <a:srgbClr val="FFFFFF"/>
                </a:solidFill>
                <a:latin typeface="Verdana"/>
                <a:ea typeface="ＭＳ Ｐゴシック" charset="-128"/>
              </a:rPr>
              <a:t>www.iccaworld.com</a:t>
            </a:r>
          </a:p>
        </p:txBody>
      </p:sp>
      <p:pic>
        <p:nvPicPr>
          <p:cNvPr id="28675" name="Picture 2" descr="eidd ppt fieldb">
            <a:extLst>
              <a:ext uri="{FF2B5EF4-FFF2-40B4-BE49-F238E27FC236}">
                <a16:creationId xmlns:a16="http://schemas.microsoft.com/office/drawing/2014/main" id="{A268275E-C27E-4CCF-8A9C-0073E614E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a:extLst>
              <a:ext uri="{FF2B5EF4-FFF2-40B4-BE49-F238E27FC236}">
                <a16:creationId xmlns:a16="http://schemas.microsoft.com/office/drawing/2014/main" id="{7D31B220-1406-452A-953B-BA54C0C4DA81}"/>
              </a:ext>
            </a:extLst>
          </p:cNvPr>
          <p:cNvSpPr>
            <a:spLocks noGrp="1" noChangeArrowheads="1"/>
          </p:cNvSpPr>
          <p:nvPr>
            <p:ph type="ctrTitle" idx="4294967295"/>
          </p:nvPr>
        </p:nvSpPr>
        <p:spPr>
          <a:xfrm>
            <a:off x="2057400" y="2130426"/>
            <a:ext cx="8153400" cy="1470025"/>
          </a:xfrm>
        </p:spPr>
        <p:txBody>
          <a:bodyPr/>
          <a:lstStyle/>
          <a:p>
            <a:pPr algn="ctr" eaLnBrk="1" hangingPunct="1"/>
            <a:r>
              <a:rPr lang="en-GB" altLang="it-IT" sz="2000">
                <a:solidFill>
                  <a:srgbClr val="003366"/>
                </a:solidFill>
                <a:ea typeface="ＭＳ Ｐゴシック" panose="020B0600070205080204" pitchFamily="34" charset="-128"/>
              </a:rPr>
              <a:t>The classical design responses to identifiable categories consist in what we call </a:t>
            </a:r>
            <a:r>
              <a:rPr lang="en-GB" altLang="ja-JP" sz="2000">
                <a:solidFill>
                  <a:srgbClr val="003366"/>
                </a:solidFill>
                <a:ea typeface="ＭＳ Ｐゴシック" panose="020B0600070205080204" pitchFamily="34" charset="-128"/>
              </a:rPr>
              <a:t>“add-on” approaches: a special adjustment is made to an existing environment, product, communication or service so that it will also be accessible to the members of that given category. </a:t>
            </a:r>
            <a:endParaRPr lang="en-GB" altLang="it-IT" sz="2000">
              <a:solidFill>
                <a:srgbClr val="003366"/>
              </a:solidFill>
              <a:ea typeface="ＭＳ Ｐゴシック" panose="020B0600070205080204" pitchFamily="34" charset="-128"/>
            </a:endParaRPr>
          </a:p>
        </p:txBody>
      </p:sp>
      <p:sp>
        <p:nvSpPr>
          <p:cNvPr id="28677" name="Rectangle 4">
            <a:extLst>
              <a:ext uri="{FF2B5EF4-FFF2-40B4-BE49-F238E27FC236}">
                <a16:creationId xmlns:a16="http://schemas.microsoft.com/office/drawing/2014/main" id="{09D1D2E7-E7B4-4BC7-A942-56C080D774C8}"/>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2">
            <a:extLst>
              <a:ext uri="{FF2B5EF4-FFF2-40B4-BE49-F238E27FC236}">
                <a16:creationId xmlns:a16="http://schemas.microsoft.com/office/drawing/2014/main" id="{C48957B6-4F57-48FF-8C97-8A183762A92F}"/>
              </a:ext>
            </a:extLst>
          </p:cNvPr>
          <p:cNvSpPr>
            <a:spLocks noGrp="1"/>
          </p:cNvSpPr>
          <p:nvPr>
            <p:ph type="ftr" sz="quarter" idx="4294967295"/>
          </p:nvPr>
        </p:nvSpPr>
        <p:spPr bwMode="auto">
          <a:xfrm>
            <a:off x="8001000" y="6245225"/>
            <a:ext cx="2133600" cy="476250"/>
          </a:xfrm>
          <a:prstGeom prst="rect">
            <a:avLst/>
          </a:prstGeom>
          <a:ln>
            <a:miter lim="800000"/>
            <a:headEnd/>
            <a:tailEnd/>
          </a:ln>
        </p:spPr>
        <p:txBody>
          <a:bodyPr/>
          <a:lstStyle/>
          <a:p>
            <a:pPr fontAlgn="base">
              <a:spcBef>
                <a:spcPct val="0"/>
              </a:spcBef>
              <a:spcAft>
                <a:spcPct val="0"/>
              </a:spcAft>
              <a:defRPr/>
            </a:pPr>
            <a:r>
              <a:rPr lang="en-GB" sz="1400" dirty="0">
                <a:solidFill>
                  <a:srgbClr val="FFFFFF"/>
                </a:solidFill>
                <a:latin typeface="Verdana"/>
                <a:ea typeface="ＭＳ Ｐゴシック" charset="-128"/>
              </a:rPr>
              <a:t>www.iccaworld.com</a:t>
            </a:r>
          </a:p>
        </p:txBody>
      </p:sp>
      <p:pic>
        <p:nvPicPr>
          <p:cNvPr id="29699" name="Picture 2" descr="eidd ppt fieldb">
            <a:extLst>
              <a:ext uri="{FF2B5EF4-FFF2-40B4-BE49-F238E27FC236}">
                <a16:creationId xmlns:a16="http://schemas.microsoft.com/office/drawing/2014/main" id="{A53223F2-1C70-4EB1-B90A-B9E9BC4F0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a:extLst>
              <a:ext uri="{FF2B5EF4-FFF2-40B4-BE49-F238E27FC236}">
                <a16:creationId xmlns:a16="http://schemas.microsoft.com/office/drawing/2014/main" id="{0793456D-88C5-4839-85DC-08174148A86C}"/>
              </a:ext>
            </a:extLst>
          </p:cNvPr>
          <p:cNvSpPr>
            <a:spLocks noGrp="1" noChangeArrowheads="1"/>
          </p:cNvSpPr>
          <p:nvPr>
            <p:ph type="ctrTitle" idx="4294967295"/>
          </p:nvPr>
        </p:nvSpPr>
        <p:spPr>
          <a:xfrm>
            <a:off x="2057400" y="2130426"/>
            <a:ext cx="8153400" cy="1470025"/>
          </a:xfrm>
        </p:spPr>
        <p:txBody>
          <a:bodyPr/>
          <a:lstStyle/>
          <a:p>
            <a:pPr algn="ctr" eaLnBrk="1" hangingPunct="1"/>
            <a:r>
              <a:rPr lang="en-GB" altLang="ja-JP" sz="2000">
                <a:solidFill>
                  <a:srgbClr val="003366"/>
                </a:solidFill>
                <a:ea typeface="ＭＳ Ｐゴシック" panose="020B0600070205080204" pitchFamily="34" charset="-128"/>
              </a:rPr>
              <a:t>Examples:</a:t>
            </a: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 Special versions of software for blind users</a:t>
            </a: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 Temporary (and often quite unstable) ramps in exhibitions</a:t>
            </a: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 Horrendous “standard” bathrooms for a mythical “third gender”</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In terms of economics, it makes no sense.</a:t>
            </a:r>
            <a:endParaRPr lang="en-GB" altLang="it-IT" sz="2000">
              <a:solidFill>
                <a:srgbClr val="003366"/>
              </a:solidFill>
              <a:ea typeface="ＭＳ Ｐゴシック" panose="020B0600070205080204" pitchFamily="34" charset="-128"/>
            </a:endParaRPr>
          </a:p>
        </p:txBody>
      </p:sp>
      <p:sp>
        <p:nvSpPr>
          <p:cNvPr id="29701" name="Rectangle 4">
            <a:extLst>
              <a:ext uri="{FF2B5EF4-FFF2-40B4-BE49-F238E27FC236}">
                <a16:creationId xmlns:a16="http://schemas.microsoft.com/office/drawing/2014/main" id="{2262E21A-61F6-4966-AC98-37A9D891C40D}"/>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8EEE3-04EF-174F-A117-D0DFCD92D1FA}"/>
              </a:ext>
            </a:extLst>
          </p:cNvPr>
          <p:cNvSpPr>
            <a:spLocks noGrp="1"/>
          </p:cNvSpPr>
          <p:nvPr>
            <p:ph type="ctrTitle"/>
          </p:nvPr>
        </p:nvSpPr>
        <p:spPr/>
        <p:txBody>
          <a:bodyPr/>
          <a:lstStyle/>
          <a:p>
            <a:r>
              <a:rPr lang="nl-BE"/>
              <a:t>1. Verwelkoming</a:t>
            </a:r>
          </a:p>
        </p:txBody>
      </p:sp>
      <p:sp>
        <p:nvSpPr>
          <p:cNvPr id="4" name="Ondertitel 5">
            <a:extLst>
              <a:ext uri="{FF2B5EF4-FFF2-40B4-BE49-F238E27FC236}">
                <a16:creationId xmlns:a16="http://schemas.microsoft.com/office/drawing/2014/main" id="{01EE28C8-A612-4A09-8575-78EBDC5D36F5}"/>
              </a:ext>
            </a:extLst>
          </p:cNvPr>
          <p:cNvSpPr txBox="1">
            <a:spLocks/>
          </p:cNvSpPr>
          <p:nvPr/>
        </p:nvSpPr>
        <p:spPr>
          <a:xfrm>
            <a:off x="618575" y="2155664"/>
            <a:ext cx="11160125" cy="3112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BE">
                <a:solidFill>
                  <a:schemeClr val="bg1"/>
                </a:solidFill>
              </a:rPr>
              <a:t>Door Evi Knuts,</a:t>
            </a:r>
          </a:p>
          <a:p>
            <a:pPr marL="0" indent="0" algn="r">
              <a:buNone/>
            </a:pPr>
            <a:r>
              <a:rPr lang="nl-BE" err="1">
                <a:solidFill>
                  <a:schemeClr val="bg1"/>
                </a:solidFill>
              </a:rPr>
              <a:t>Onderzoekshoofd</a:t>
            </a:r>
            <a:r>
              <a:rPr lang="nl-BE">
                <a:solidFill>
                  <a:schemeClr val="bg1"/>
                </a:solidFill>
              </a:rPr>
              <a:t> PXL Expertisecentrum Innovatief ondernemen</a:t>
            </a:r>
          </a:p>
          <a:p>
            <a:pPr marL="0" indent="0" algn="r">
              <a:buNone/>
            </a:pPr>
            <a:r>
              <a:rPr lang="nl-BE">
                <a:solidFill>
                  <a:schemeClr val="bg1"/>
                </a:solidFill>
              </a:rPr>
              <a:t>Prof. dr. Jan Vanrie,</a:t>
            </a:r>
          </a:p>
          <a:p>
            <a:pPr marL="0" indent="0" algn="r">
              <a:buNone/>
            </a:pPr>
            <a:r>
              <a:rPr lang="nl-BE">
                <a:solidFill>
                  <a:schemeClr val="bg1"/>
                </a:solidFill>
              </a:rPr>
              <a:t>Vicedirecteur </a:t>
            </a:r>
            <a:r>
              <a:rPr lang="nl-BE" err="1">
                <a:solidFill>
                  <a:schemeClr val="bg1"/>
                </a:solidFill>
              </a:rPr>
              <a:t>Doctoral</a:t>
            </a:r>
            <a:r>
              <a:rPr lang="nl-BE">
                <a:solidFill>
                  <a:schemeClr val="bg1"/>
                </a:solidFill>
              </a:rPr>
              <a:t> Schools </a:t>
            </a:r>
            <a:r>
              <a:rPr lang="nl-BE" err="1">
                <a:solidFill>
                  <a:schemeClr val="bg1"/>
                </a:solidFill>
              </a:rPr>
              <a:t>behavioral</a:t>
            </a:r>
            <a:r>
              <a:rPr lang="nl-BE">
                <a:solidFill>
                  <a:schemeClr val="bg1"/>
                </a:solidFill>
              </a:rPr>
              <a:t> Sciences </a:t>
            </a:r>
            <a:r>
              <a:rPr lang="nl-BE" err="1">
                <a:solidFill>
                  <a:schemeClr val="bg1"/>
                </a:solidFill>
              </a:rPr>
              <a:t>and</a:t>
            </a:r>
            <a:r>
              <a:rPr lang="nl-BE">
                <a:solidFill>
                  <a:schemeClr val="bg1"/>
                </a:solidFill>
              </a:rPr>
              <a:t> </a:t>
            </a:r>
            <a:r>
              <a:rPr lang="nl-BE" err="1">
                <a:solidFill>
                  <a:schemeClr val="bg1"/>
                </a:solidFill>
              </a:rPr>
              <a:t>Humanities</a:t>
            </a:r>
            <a:endParaRPr lang="nl-BE">
              <a:solidFill>
                <a:schemeClr val="bg1"/>
              </a:solidFill>
            </a:endParaRPr>
          </a:p>
          <a:p>
            <a:pPr marL="0" indent="0" algn="r">
              <a:buNone/>
            </a:pPr>
            <a:endParaRPr lang="nl-BE">
              <a:solidFill>
                <a:schemeClr val="bg1"/>
              </a:solidFill>
            </a:endParaRPr>
          </a:p>
          <a:p>
            <a:pPr marL="342900" indent="-342900"/>
            <a:endParaRPr lang="nl-BE"/>
          </a:p>
          <a:p>
            <a:endParaRPr lang="nl-BE"/>
          </a:p>
        </p:txBody>
      </p:sp>
      <p:pic>
        <p:nvPicPr>
          <p:cNvPr id="6" name="Graphic 5">
            <a:extLst>
              <a:ext uri="{FF2B5EF4-FFF2-40B4-BE49-F238E27FC236}">
                <a16:creationId xmlns:a16="http://schemas.microsoft.com/office/drawing/2014/main" id="{0A06E9EB-2482-4F03-9A70-9BF0D83040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58382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2">
            <a:extLst>
              <a:ext uri="{FF2B5EF4-FFF2-40B4-BE49-F238E27FC236}">
                <a16:creationId xmlns:a16="http://schemas.microsoft.com/office/drawing/2014/main" id="{C2F9B642-F4D4-47F4-9244-5A3067AB8BC5}"/>
              </a:ext>
            </a:extLst>
          </p:cNvPr>
          <p:cNvSpPr>
            <a:spLocks noGrp="1"/>
          </p:cNvSpPr>
          <p:nvPr>
            <p:ph type="ftr" sz="quarter" idx="4294967295"/>
          </p:nvPr>
        </p:nvSpPr>
        <p:spPr bwMode="auto">
          <a:xfrm>
            <a:off x="8001000" y="6245225"/>
            <a:ext cx="2133600" cy="476250"/>
          </a:xfrm>
          <a:prstGeom prst="rect">
            <a:avLst/>
          </a:prstGeom>
          <a:ln>
            <a:miter lim="800000"/>
            <a:headEnd/>
            <a:tailEnd/>
          </a:ln>
        </p:spPr>
        <p:txBody>
          <a:bodyPr/>
          <a:lstStyle/>
          <a:p>
            <a:pPr fontAlgn="base">
              <a:spcBef>
                <a:spcPct val="0"/>
              </a:spcBef>
              <a:spcAft>
                <a:spcPct val="0"/>
              </a:spcAft>
              <a:defRPr/>
            </a:pPr>
            <a:r>
              <a:rPr lang="en-GB" sz="1400" dirty="0">
                <a:solidFill>
                  <a:srgbClr val="FFFFFF"/>
                </a:solidFill>
                <a:latin typeface="Verdana"/>
                <a:ea typeface="ＭＳ Ｐゴシック" charset="-128"/>
              </a:rPr>
              <a:t>www.iccaworld.com</a:t>
            </a:r>
          </a:p>
        </p:txBody>
      </p:sp>
      <p:pic>
        <p:nvPicPr>
          <p:cNvPr id="30723" name="Picture 2" descr="eidd ppt fieldb">
            <a:extLst>
              <a:ext uri="{FF2B5EF4-FFF2-40B4-BE49-F238E27FC236}">
                <a16:creationId xmlns:a16="http://schemas.microsoft.com/office/drawing/2014/main" id="{01469947-BDD9-4332-990F-21E5A947D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a:extLst>
              <a:ext uri="{FF2B5EF4-FFF2-40B4-BE49-F238E27FC236}">
                <a16:creationId xmlns:a16="http://schemas.microsoft.com/office/drawing/2014/main" id="{CE920417-A028-4FD2-9DDD-DBFA6ECB9411}"/>
              </a:ext>
            </a:extLst>
          </p:cNvPr>
          <p:cNvSpPr>
            <a:spLocks noGrp="1" noChangeArrowheads="1"/>
          </p:cNvSpPr>
          <p:nvPr>
            <p:ph type="ctrTitle" idx="4294967295"/>
          </p:nvPr>
        </p:nvSpPr>
        <p:spPr>
          <a:xfrm>
            <a:off x="2133600" y="5257800"/>
            <a:ext cx="8077200" cy="522288"/>
          </a:xfrm>
        </p:spPr>
        <p:txBody>
          <a:bodyPr/>
          <a:lstStyle/>
          <a:p>
            <a:pPr algn="ctr" eaLnBrk="1" hangingPunct="1"/>
            <a:r>
              <a:rPr lang="en-GB" altLang="ja-JP" sz="2000">
                <a:solidFill>
                  <a:srgbClr val="003366"/>
                </a:solidFill>
                <a:ea typeface="ＭＳ Ｐゴシック" panose="020B0600070205080204" pitchFamily="34" charset="-128"/>
              </a:rPr>
              <a:t>How NOT to do it</a:t>
            </a:r>
            <a:br>
              <a:rPr lang="en-GB" altLang="ja-JP" sz="2000">
                <a:solidFill>
                  <a:srgbClr val="003366"/>
                </a:solidFill>
                <a:ea typeface="ＭＳ Ｐゴシック" panose="020B0600070205080204" pitchFamily="34" charset="-128"/>
              </a:rPr>
            </a:br>
            <a:r>
              <a:rPr lang="en-GB" altLang="ja-JP" sz="1200">
                <a:solidFill>
                  <a:srgbClr val="003366"/>
                </a:solidFill>
                <a:ea typeface="ＭＳ Ｐゴシック" panose="020B0600070205080204" pitchFamily="34" charset="-128"/>
              </a:rPr>
              <a:t>Location: Church of the Salute, Venice</a:t>
            </a:r>
            <a:endParaRPr lang="en-GB" altLang="it-IT" sz="1200">
              <a:solidFill>
                <a:srgbClr val="003366"/>
              </a:solidFill>
              <a:ea typeface="ＭＳ Ｐゴシック" panose="020B0600070205080204" pitchFamily="34" charset="-128"/>
            </a:endParaRPr>
          </a:p>
        </p:txBody>
      </p:sp>
      <p:sp>
        <p:nvSpPr>
          <p:cNvPr id="30725" name="Rectangle 4">
            <a:extLst>
              <a:ext uri="{FF2B5EF4-FFF2-40B4-BE49-F238E27FC236}">
                <a16:creationId xmlns:a16="http://schemas.microsoft.com/office/drawing/2014/main" id="{92F61329-6928-44D2-B78C-8AE5AB995560}"/>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p:txBody>
      </p:sp>
      <p:pic>
        <p:nvPicPr>
          <p:cNvPr id="30726" name="Immagine 2">
            <a:extLst>
              <a:ext uri="{FF2B5EF4-FFF2-40B4-BE49-F238E27FC236}">
                <a16:creationId xmlns:a16="http://schemas.microsoft.com/office/drawing/2014/main" id="{16979903-23DD-4C5A-B2D7-D713922D81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2">
            <a:extLst>
              <a:ext uri="{FF2B5EF4-FFF2-40B4-BE49-F238E27FC236}">
                <a16:creationId xmlns:a16="http://schemas.microsoft.com/office/drawing/2014/main" id="{C3E69C23-8134-43BF-AE48-DEE0127740C5}"/>
              </a:ext>
            </a:extLst>
          </p:cNvPr>
          <p:cNvSpPr>
            <a:spLocks noGrp="1"/>
          </p:cNvSpPr>
          <p:nvPr>
            <p:ph type="ftr" sz="quarter" idx="4294967295"/>
          </p:nvPr>
        </p:nvSpPr>
        <p:spPr bwMode="auto">
          <a:xfrm>
            <a:off x="8001000" y="6245225"/>
            <a:ext cx="2133600" cy="476250"/>
          </a:xfrm>
          <a:prstGeom prst="rect">
            <a:avLst/>
          </a:prstGeom>
          <a:ln>
            <a:miter lim="800000"/>
            <a:headEnd/>
            <a:tailEnd/>
          </a:ln>
        </p:spPr>
        <p:txBody>
          <a:bodyPr/>
          <a:lstStyle/>
          <a:p>
            <a:pPr fontAlgn="base">
              <a:spcBef>
                <a:spcPct val="0"/>
              </a:spcBef>
              <a:spcAft>
                <a:spcPct val="0"/>
              </a:spcAft>
              <a:defRPr/>
            </a:pPr>
            <a:r>
              <a:rPr lang="en-GB" sz="1400" dirty="0">
                <a:solidFill>
                  <a:srgbClr val="FFFFFF"/>
                </a:solidFill>
                <a:latin typeface="Verdana"/>
                <a:ea typeface="ＭＳ Ｐゴシック" charset="-128"/>
              </a:rPr>
              <a:t>www.iccaworld.com</a:t>
            </a:r>
          </a:p>
        </p:txBody>
      </p:sp>
      <p:pic>
        <p:nvPicPr>
          <p:cNvPr id="31747" name="Picture 2" descr="eidd ppt fieldb">
            <a:extLst>
              <a:ext uri="{FF2B5EF4-FFF2-40B4-BE49-F238E27FC236}">
                <a16:creationId xmlns:a16="http://schemas.microsoft.com/office/drawing/2014/main" id="{7CDB25FE-0323-4809-84BA-AA93B4EE4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a:extLst>
              <a:ext uri="{FF2B5EF4-FFF2-40B4-BE49-F238E27FC236}">
                <a16:creationId xmlns:a16="http://schemas.microsoft.com/office/drawing/2014/main" id="{30C8E0B1-F944-46F8-B900-6CF43FB11983}"/>
              </a:ext>
            </a:extLst>
          </p:cNvPr>
          <p:cNvSpPr>
            <a:spLocks noGrp="1" noChangeArrowheads="1"/>
          </p:cNvSpPr>
          <p:nvPr>
            <p:ph type="ctrTitle" idx="4294967295"/>
          </p:nvPr>
        </p:nvSpPr>
        <p:spPr>
          <a:xfrm>
            <a:off x="8153400" y="457200"/>
            <a:ext cx="2057400" cy="5322888"/>
          </a:xfrm>
        </p:spPr>
        <p:txBody>
          <a:bodyPr/>
          <a:lstStyle/>
          <a:p>
            <a:pPr algn="ctr" eaLnBrk="1" hangingPunct="1"/>
            <a:r>
              <a:rPr lang="en-GB" altLang="ja-JP" sz="2000">
                <a:solidFill>
                  <a:srgbClr val="003366"/>
                </a:solidFill>
                <a:ea typeface="ＭＳ Ｐゴシック" panose="020B0600070205080204" pitchFamily="34" charset="-128"/>
              </a:rPr>
              <a:t>bathrooms can be both accessible and aesthetically pleasing</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1200">
                <a:solidFill>
                  <a:srgbClr val="003366"/>
                </a:solidFill>
                <a:ea typeface="ＭＳ Ｐゴシック" panose="020B0600070205080204" pitchFamily="34" charset="-128"/>
              </a:rPr>
              <a:t>Location: Grand Hotel San Marino</a:t>
            </a:r>
            <a:endParaRPr lang="en-GB" altLang="it-IT" sz="1200">
              <a:solidFill>
                <a:srgbClr val="003366"/>
              </a:solidFill>
              <a:ea typeface="ＭＳ Ｐゴシック" panose="020B0600070205080204" pitchFamily="34" charset="-128"/>
            </a:endParaRPr>
          </a:p>
        </p:txBody>
      </p:sp>
      <p:sp>
        <p:nvSpPr>
          <p:cNvPr id="31749" name="Rectangle 4">
            <a:extLst>
              <a:ext uri="{FF2B5EF4-FFF2-40B4-BE49-F238E27FC236}">
                <a16:creationId xmlns:a16="http://schemas.microsoft.com/office/drawing/2014/main" id="{7BBFB4D4-02D9-4176-957B-2328273890A3}"/>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p:txBody>
      </p:sp>
      <p:pic>
        <p:nvPicPr>
          <p:cNvPr id="31750" name="Immagine 1">
            <a:extLst>
              <a:ext uri="{FF2B5EF4-FFF2-40B4-BE49-F238E27FC236}">
                <a16:creationId xmlns:a16="http://schemas.microsoft.com/office/drawing/2014/main" id="{25E3AADB-42ED-4D19-B7ED-A0CFE97444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426" y="231775"/>
            <a:ext cx="6226175"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piè di pagina 4">
            <a:extLst>
              <a:ext uri="{FF2B5EF4-FFF2-40B4-BE49-F238E27FC236}">
                <a16:creationId xmlns:a16="http://schemas.microsoft.com/office/drawing/2014/main" id="{E72561EE-572F-4001-B133-A6FF99615456}"/>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endParaRPr lang="it-IT" altLang="it-IT" sz="1400">
              <a:solidFill>
                <a:srgbClr val="FFFFFF"/>
              </a:solidFill>
            </a:endParaRPr>
          </a:p>
        </p:txBody>
      </p:sp>
      <p:pic>
        <p:nvPicPr>
          <p:cNvPr id="32771" name="Picture 2" descr="eidd ppt fieldb">
            <a:extLst>
              <a:ext uri="{FF2B5EF4-FFF2-40B4-BE49-F238E27FC236}">
                <a16:creationId xmlns:a16="http://schemas.microsoft.com/office/drawing/2014/main" id="{B243EEA4-0A07-446D-9A65-50971C640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
            <a:extLst>
              <a:ext uri="{FF2B5EF4-FFF2-40B4-BE49-F238E27FC236}">
                <a16:creationId xmlns:a16="http://schemas.microsoft.com/office/drawing/2014/main" id="{01D98932-44E0-4E8E-86B4-2358CEE9AC11}"/>
              </a:ext>
            </a:extLst>
          </p:cNvPr>
          <p:cNvSpPr>
            <a:spLocks noGrp="1" noChangeArrowheads="1"/>
          </p:cNvSpPr>
          <p:nvPr>
            <p:ph type="ctrTitle"/>
          </p:nvPr>
        </p:nvSpPr>
        <p:spPr>
          <a:xfrm>
            <a:off x="2209800" y="2130426"/>
            <a:ext cx="7772400" cy="2898775"/>
          </a:xfrm>
        </p:spPr>
        <p:txBody>
          <a:bodyPr/>
          <a:lstStyle/>
          <a:p>
            <a:pPr algn="ctr" eaLnBrk="1" hangingPunct="1"/>
            <a:r>
              <a:rPr lang="en-GB" altLang="it-IT" sz="2000">
                <a:solidFill>
                  <a:srgbClr val="003366"/>
                </a:solidFill>
                <a:ea typeface="ＭＳ Ｐゴシック" panose="020B0600070205080204" pitchFamily="34" charset="-128"/>
              </a:rPr>
              <a:t>There are two ways to look at human diversity:</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 as a “problem” to be solved</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 as a challenge to creativity and innovation</a:t>
            </a:r>
            <a:br>
              <a:rPr lang="en-GB" altLang="ja-JP" sz="2000">
                <a:solidFill>
                  <a:srgbClr val="003366"/>
                </a:solidFill>
                <a:ea typeface="ＭＳ Ｐゴシック" panose="020B0600070205080204" pitchFamily="34" charset="-128"/>
              </a:rPr>
            </a:br>
            <a:br>
              <a:rPr lang="en-GB" altLang="ja-JP" sz="3200">
                <a:solidFill>
                  <a:srgbClr val="003366"/>
                </a:solidFill>
                <a:ea typeface="ＭＳ Ｐゴシック" panose="020B0600070205080204" pitchFamily="34" charset="-128"/>
              </a:rPr>
            </a:br>
            <a:br>
              <a:rPr lang="en-GB" altLang="ja-JP" sz="3200">
                <a:solidFill>
                  <a:srgbClr val="003366"/>
                </a:solidFill>
                <a:ea typeface="ＭＳ Ｐゴシック" panose="020B0600070205080204" pitchFamily="34" charset="-128"/>
              </a:rPr>
            </a:br>
            <a:endParaRPr lang="en-GB" altLang="it-IT" sz="1400">
              <a:solidFill>
                <a:srgbClr val="003366"/>
              </a:solidFill>
              <a:ea typeface="ＭＳ Ｐゴシック" panose="020B0600070205080204" pitchFamily="34" charset="-128"/>
            </a:endParaRPr>
          </a:p>
        </p:txBody>
      </p:sp>
      <p:sp>
        <p:nvSpPr>
          <p:cNvPr id="32773" name="Rectangle 4">
            <a:extLst>
              <a:ext uri="{FF2B5EF4-FFF2-40B4-BE49-F238E27FC236}">
                <a16:creationId xmlns:a16="http://schemas.microsoft.com/office/drawing/2014/main" id="{53096611-FCE1-46CC-978E-FD52E07F9A47}"/>
              </a:ext>
            </a:extLst>
          </p:cNvPr>
          <p:cNvSpPr>
            <a:spLocks noGrp="1" noChangeArrowheads="1"/>
          </p:cNvSpPr>
          <p:nvPr>
            <p:ph type="subTitle" idx="1"/>
          </p:nvPr>
        </p:nvSpPr>
        <p:spPr>
          <a:xfrm>
            <a:off x="2711450" y="6096001"/>
            <a:ext cx="6400800" cy="309563"/>
          </a:xfrm>
        </p:spPr>
        <p:txBody>
          <a:bodyPr/>
          <a:lstStyle/>
          <a:p>
            <a:pPr eaLnBrk="1" hangingPunct="1">
              <a:lnSpc>
                <a:spcPct val="8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eaLnBrk="1" hangingPunct="1">
              <a:lnSpc>
                <a:spcPct val="80000"/>
              </a:lnSpc>
            </a:pPr>
            <a:endParaRPr lang="en-GB" altLang="it-IT" sz="1800">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2">
            <a:extLst>
              <a:ext uri="{FF2B5EF4-FFF2-40B4-BE49-F238E27FC236}">
                <a16:creationId xmlns:a16="http://schemas.microsoft.com/office/drawing/2014/main" id="{AF3C2320-AE5D-4A8C-B734-B805DCCC2DCA}"/>
              </a:ext>
            </a:extLst>
          </p:cNvPr>
          <p:cNvSpPr>
            <a:spLocks noGrp="1"/>
          </p:cNvSpPr>
          <p:nvPr>
            <p:ph type="ftr" sz="quarter" idx="4294967295"/>
          </p:nvPr>
        </p:nvSpPr>
        <p:spPr bwMode="auto">
          <a:xfrm>
            <a:off x="8001000" y="6245225"/>
            <a:ext cx="2133600" cy="476250"/>
          </a:xfrm>
          <a:prstGeom prst="rect">
            <a:avLst/>
          </a:prstGeom>
          <a:ln>
            <a:miter lim="800000"/>
            <a:headEnd/>
            <a:tailEnd/>
          </a:ln>
        </p:spPr>
        <p:txBody>
          <a:bodyPr/>
          <a:lstStyle/>
          <a:p>
            <a:pPr fontAlgn="base">
              <a:spcBef>
                <a:spcPct val="0"/>
              </a:spcBef>
              <a:spcAft>
                <a:spcPct val="0"/>
              </a:spcAft>
              <a:defRPr/>
            </a:pPr>
            <a:r>
              <a:rPr lang="en-GB" sz="1400" dirty="0">
                <a:solidFill>
                  <a:srgbClr val="FFFFFF"/>
                </a:solidFill>
                <a:latin typeface="Verdana"/>
                <a:ea typeface="ＭＳ Ｐゴシック" charset="-128"/>
              </a:rPr>
              <a:t>www.iccaworld.com</a:t>
            </a:r>
          </a:p>
        </p:txBody>
      </p:sp>
      <p:pic>
        <p:nvPicPr>
          <p:cNvPr id="33795" name="Picture 2" descr="eidd ppt fieldb">
            <a:extLst>
              <a:ext uri="{FF2B5EF4-FFF2-40B4-BE49-F238E27FC236}">
                <a16:creationId xmlns:a16="http://schemas.microsoft.com/office/drawing/2014/main" id="{107B6AAD-7D6D-4D20-8721-08C97A78B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a:extLst>
              <a:ext uri="{FF2B5EF4-FFF2-40B4-BE49-F238E27FC236}">
                <a16:creationId xmlns:a16="http://schemas.microsoft.com/office/drawing/2014/main" id="{D3A3740B-1FD0-48F4-BDF9-D968A05D12A1}"/>
              </a:ext>
            </a:extLst>
          </p:cNvPr>
          <p:cNvSpPr>
            <a:spLocks noGrp="1" noChangeArrowheads="1"/>
          </p:cNvSpPr>
          <p:nvPr>
            <p:ph type="ctrTitle" idx="4294967295"/>
          </p:nvPr>
        </p:nvSpPr>
        <p:spPr>
          <a:xfrm>
            <a:off x="2057400" y="2130426"/>
            <a:ext cx="8153400" cy="1470025"/>
          </a:xfrm>
        </p:spPr>
        <p:txBody>
          <a:bodyPr/>
          <a:lstStyle/>
          <a:p>
            <a:pPr algn="ctr" eaLnBrk="1" hangingPunct="1"/>
            <a:r>
              <a:rPr lang="en-GB" altLang="it-IT" sz="2000">
                <a:solidFill>
                  <a:srgbClr val="003366"/>
                </a:solidFill>
                <a:ea typeface="ＭＳ Ｐゴシック" panose="020B0600070205080204" pitchFamily="34" charset="-128"/>
              </a:rPr>
              <a:t>So</a:t>
            </a:r>
            <a:r>
              <a:rPr lang="mr-IN" altLang="it-IT" sz="2000">
                <a:solidFill>
                  <a:srgbClr val="003366"/>
                </a:solidFill>
                <a:ea typeface="ＭＳ Ｐゴシック" panose="020B0600070205080204" pitchFamily="34" charset="-128"/>
              </a:rPr>
              <a:t>…</a:t>
            </a:r>
            <a:br>
              <a:rPr lang="it-IT"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Should we keep on talking about </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“removing architectural barriers”?</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Or should we be talking about</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“creating new itineraries”?</a:t>
            </a:r>
          </a:p>
        </p:txBody>
      </p:sp>
      <p:sp>
        <p:nvSpPr>
          <p:cNvPr id="33797" name="Rectangle 4">
            <a:extLst>
              <a:ext uri="{FF2B5EF4-FFF2-40B4-BE49-F238E27FC236}">
                <a16:creationId xmlns:a16="http://schemas.microsoft.com/office/drawing/2014/main" id="{E81126BE-7CA4-4399-AEE3-4204A84AEDFF}"/>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piè di pagina 2">
            <a:extLst>
              <a:ext uri="{FF2B5EF4-FFF2-40B4-BE49-F238E27FC236}">
                <a16:creationId xmlns:a16="http://schemas.microsoft.com/office/drawing/2014/main" id="{1AA80DC7-7E13-4F91-9A53-73038AC5CAB4}"/>
              </a:ext>
            </a:extLst>
          </p:cNvPr>
          <p:cNvSpPr txBox="1">
            <a:spLocks noGrp="1"/>
          </p:cNvSpPr>
          <p:nvPr/>
        </p:nvSpPr>
        <p:spPr bwMode="auto">
          <a:xfrm>
            <a:off x="80010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34819" name="Picture 2" descr="eidd ppt fieldb">
            <a:extLst>
              <a:ext uri="{FF2B5EF4-FFF2-40B4-BE49-F238E27FC236}">
                <a16:creationId xmlns:a16="http://schemas.microsoft.com/office/drawing/2014/main" id="{4CC8807A-519A-40D9-917C-D0EDB29D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
            <a:extLst>
              <a:ext uri="{FF2B5EF4-FFF2-40B4-BE49-F238E27FC236}">
                <a16:creationId xmlns:a16="http://schemas.microsoft.com/office/drawing/2014/main" id="{18DDF910-FA8A-4ABD-A284-A595A5120E78}"/>
              </a:ext>
            </a:extLst>
          </p:cNvPr>
          <p:cNvSpPr>
            <a:spLocks noGrp="1" noChangeArrowheads="1"/>
          </p:cNvSpPr>
          <p:nvPr>
            <p:ph type="ctrTitle" idx="4294967295"/>
          </p:nvPr>
        </p:nvSpPr>
        <p:spPr>
          <a:xfrm>
            <a:off x="1828800" y="2143126"/>
            <a:ext cx="8534400" cy="1743075"/>
          </a:xfrm>
        </p:spPr>
        <p:txBody>
          <a:bodyPr/>
          <a:lstStyle/>
          <a:p>
            <a:pPr algn="ctr" eaLnBrk="1" hangingPunct="1"/>
            <a:br>
              <a:rPr lang="it-IT" altLang="it-IT" sz="2000">
                <a:solidFill>
                  <a:srgbClr val="003366"/>
                </a:solidFill>
                <a:ea typeface="ＭＳ Ｐゴシック" panose="020B0600070205080204" pitchFamily="34" charset="-128"/>
              </a:rPr>
            </a:br>
            <a:br>
              <a:rPr lang="it-IT" altLang="ja-JP" sz="2000">
                <a:solidFill>
                  <a:srgbClr val="003366"/>
                </a:solidFill>
                <a:ea typeface="ＭＳ Ｐゴシック" panose="020B0600070205080204" pitchFamily="34" charset="-128"/>
              </a:rPr>
            </a:br>
            <a:endParaRPr lang="it-IT" altLang="it-IT" sz="2000">
              <a:solidFill>
                <a:srgbClr val="003366"/>
              </a:solidFill>
              <a:ea typeface="ＭＳ Ｐゴシック" panose="020B0600070205080204" pitchFamily="34" charset="-128"/>
            </a:endParaRPr>
          </a:p>
        </p:txBody>
      </p:sp>
      <p:sp>
        <p:nvSpPr>
          <p:cNvPr id="34821" name="Rectangle 4">
            <a:extLst>
              <a:ext uri="{FF2B5EF4-FFF2-40B4-BE49-F238E27FC236}">
                <a16:creationId xmlns:a16="http://schemas.microsoft.com/office/drawing/2014/main" id="{A17326BA-9451-4A05-B3B1-6C85147185BC}"/>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 2019 </a:t>
            </a:r>
          </a:p>
          <a:p>
            <a:pPr marL="0" indent="0" algn="ctr" eaLnBrk="1" hangingPunct="1">
              <a:lnSpc>
                <a:spcPct val="80000"/>
              </a:lnSpc>
              <a:buNone/>
            </a:pPr>
            <a:endParaRPr lang="it-IT" altLang="it-IT" sz="1800">
              <a:ea typeface="ＭＳ Ｐゴシック" panose="020B0600070205080204" pitchFamily="34" charset="-128"/>
            </a:endParaRPr>
          </a:p>
        </p:txBody>
      </p:sp>
      <p:graphicFrame>
        <p:nvGraphicFramePr>
          <p:cNvPr id="4" name="Tabella 3">
            <a:extLst>
              <a:ext uri="{FF2B5EF4-FFF2-40B4-BE49-F238E27FC236}">
                <a16:creationId xmlns:a16="http://schemas.microsoft.com/office/drawing/2014/main" id="{39ACF42C-F084-425C-9019-B77BDCDC1353}"/>
              </a:ext>
            </a:extLst>
          </p:cNvPr>
          <p:cNvGraphicFramePr>
            <a:graphicFrameLocks noGrp="1"/>
          </p:cNvGraphicFramePr>
          <p:nvPr/>
        </p:nvGraphicFramePr>
        <p:xfrm>
          <a:off x="1828800" y="615950"/>
          <a:ext cx="8534400" cy="4946645"/>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49695">
                <a:tc>
                  <a:txBody>
                    <a:bodyPr/>
                    <a:lstStyle/>
                    <a:p>
                      <a:pPr algn="ctr"/>
                      <a:r>
                        <a:rPr lang="en-GB" sz="1600" noProof="0" dirty="0">
                          <a:solidFill>
                            <a:srgbClr val="003366"/>
                          </a:solidFill>
                        </a:rPr>
                        <a:t>Removing barriers</a:t>
                      </a:r>
                    </a:p>
                  </a:txBody>
                  <a:tcPr marT="45717" marB="45717"/>
                </a:tc>
                <a:tc>
                  <a:txBody>
                    <a:bodyPr/>
                    <a:lstStyle/>
                    <a:p>
                      <a:pPr algn="ctr"/>
                      <a:r>
                        <a:rPr lang="en-GB" sz="1600" noProof="0" dirty="0">
                          <a:solidFill>
                            <a:srgbClr val="003366"/>
                          </a:solidFill>
                        </a:rPr>
                        <a:t>Creating new itineraries</a:t>
                      </a:r>
                    </a:p>
                  </a:txBody>
                  <a:tcPr marT="45717" marB="45717"/>
                </a:tc>
                <a:extLst>
                  <a:ext uri="{0D108BD9-81ED-4DB2-BD59-A6C34878D82A}">
                    <a16:rowId xmlns:a16="http://schemas.microsoft.com/office/drawing/2014/main" val="10000"/>
                  </a:ext>
                </a:extLst>
              </a:tr>
              <a:tr h="449695">
                <a:tc>
                  <a:txBody>
                    <a:bodyPr/>
                    <a:lstStyle/>
                    <a:p>
                      <a:pPr algn="ctr"/>
                      <a:r>
                        <a:rPr lang="en-GB" sz="1600" noProof="0" dirty="0">
                          <a:solidFill>
                            <a:srgbClr val="003366"/>
                          </a:solidFill>
                        </a:rPr>
                        <a:t>Compliance with laws and standards</a:t>
                      </a:r>
                    </a:p>
                  </a:txBody>
                  <a:tcPr marT="45717" marB="45717"/>
                </a:tc>
                <a:tc>
                  <a:txBody>
                    <a:bodyPr/>
                    <a:lstStyle/>
                    <a:p>
                      <a:pPr algn="ctr"/>
                      <a:r>
                        <a:rPr lang="en-GB" sz="1600" noProof="0" dirty="0">
                          <a:solidFill>
                            <a:srgbClr val="003366"/>
                          </a:solidFill>
                        </a:rPr>
                        <a:t>Creativity beyond</a:t>
                      </a:r>
                      <a:r>
                        <a:rPr lang="en-GB" sz="1600" baseline="0" noProof="0" dirty="0">
                          <a:solidFill>
                            <a:srgbClr val="003366"/>
                          </a:solidFill>
                        </a:rPr>
                        <a:t> compliance</a:t>
                      </a:r>
                      <a:endParaRPr lang="en-GB" sz="1600" noProof="0" dirty="0">
                        <a:solidFill>
                          <a:srgbClr val="003366"/>
                        </a:solidFill>
                      </a:endParaRPr>
                    </a:p>
                  </a:txBody>
                  <a:tcPr marT="45717" marB="45717"/>
                </a:tc>
                <a:extLst>
                  <a:ext uri="{0D108BD9-81ED-4DB2-BD59-A6C34878D82A}">
                    <a16:rowId xmlns:a16="http://schemas.microsoft.com/office/drawing/2014/main" val="10001"/>
                  </a:ext>
                </a:extLst>
              </a:tr>
              <a:tr h="449695">
                <a:tc>
                  <a:txBody>
                    <a:bodyPr/>
                    <a:lstStyle/>
                    <a:p>
                      <a:pPr algn="ctr"/>
                      <a:r>
                        <a:rPr lang="en-GB" sz="1600" noProof="0" dirty="0">
                          <a:solidFill>
                            <a:srgbClr val="003366"/>
                          </a:solidFill>
                        </a:rPr>
                        <a:t>Ghetto-like toilets “for the disabled”</a:t>
                      </a:r>
                    </a:p>
                  </a:txBody>
                  <a:tcPr marT="45717" marB="45717"/>
                </a:tc>
                <a:tc>
                  <a:txBody>
                    <a:bodyPr/>
                    <a:lstStyle/>
                    <a:p>
                      <a:pPr algn="ctr"/>
                      <a:r>
                        <a:rPr lang="en-GB" sz="1600" noProof="0" dirty="0">
                          <a:solidFill>
                            <a:srgbClr val="003366"/>
                          </a:solidFill>
                        </a:rPr>
                        <a:t>Inclusive</a:t>
                      </a:r>
                      <a:r>
                        <a:rPr lang="en-GB" sz="1600" baseline="0" noProof="0" dirty="0">
                          <a:solidFill>
                            <a:srgbClr val="003366"/>
                          </a:solidFill>
                        </a:rPr>
                        <a:t> and diversified toilets for all</a:t>
                      </a:r>
                      <a:endParaRPr lang="en-GB" sz="1600" noProof="0" dirty="0">
                        <a:solidFill>
                          <a:srgbClr val="003366"/>
                        </a:solidFill>
                      </a:endParaRPr>
                    </a:p>
                  </a:txBody>
                  <a:tcPr marT="45717" marB="45717"/>
                </a:tc>
                <a:extLst>
                  <a:ext uri="{0D108BD9-81ED-4DB2-BD59-A6C34878D82A}">
                    <a16:rowId xmlns:a16="http://schemas.microsoft.com/office/drawing/2014/main" val="10002"/>
                  </a:ext>
                </a:extLst>
              </a:tr>
              <a:tr h="449695">
                <a:tc>
                  <a:txBody>
                    <a:bodyPr/>
                    <a:lstStyle/>
                    <a:p>
                      <a:pPr algn="ctr"/>
                      <a:r>
                        <a:rPr lang="en-GB" sz="1600" noProof="0" dirty="0">
                          <a:solidFill>
                            <a:srgbClr val="003366"/>
                          </a:solidFill>
                        </a:rPr>
                        <a:t>Watertight container (“</a:t>
                      </a:r>
                      <a:r>
                        <a:rPr lang="en-GB" sz="1600" baseline="0" noProof="0" dirty="0">
                          <a:solidFill>
                            <a:srgbClr val="003366"/>
                          </a:solidFill>
                        </a:rPr>
                        <a:t>silo”) thinking</a:t>
                      </a:r>
                      <a:endParaRPr lang="en-GB" sz="1600" noProof="0" dirty="0">
                        <a:solidFill>
                          <a:srgbClr val="003366"/>
                        </a:solidFill>
                      </a:endParaRPr>
                    </a:p>
                  </a:txBody>
                  <a:tcPr marT="45717" marB="45717"/>
                </a:tc>
                <a:tc>
                  <a:txBody>
                    <a:bodyPr/>
                    <a:lstStyle/>
                    <a:p>
                      <a:pPr algn="ctr"/>
                      <a:r>
                        <a:rPr lang="en-GB" sz="1600" noProof="0" dirty="0">
                          <a:solidFill>
                            <a:srgbClr val="003366"/>
                          </a:solidFill>
                        </a:rPr>
                        <a:t>Holistic, lateral thinking</a:t>
                      </a:r>
                    </a:p>
                  </a:txBody>
                  <a:tcPr marT="45717" marB="45717"/>
                </a:tc>
                <a:extLst>
                  <a:ext uri="{0D108BD9-81ED-4DB2-BD59-A6C34878D82A}">
                    <a16:rowId xmlns:a16="http://schemas.microsoft.com/office/drawing/2014/main" val="10003"/>
                  </a:ext>
                </a:extLst>
              </a:tr>
              <a:tr h="449695">
                <a:tc>
                  <a:txBody>
                    <a:bodyPr/>
                    <a:lstStyle/>
                    <a:p>
                      <a:pPr algn="ctr"/>
                      <a:r>
                        <a:rPr lang="en-GB" sz="1600" noProof="0" dirty="0">
                          <a:solidFill>
                            <a:srgbClr val="003366"/>
                          </a:solidFill>
                        </a:rPr>
                        <a:t>Experts know everything</a:t>
                      </a:r>
                    </a:p>
                  </a:txBody>
                  <a:tcPr marT="45717" marB="45717"/>
                </a:tc>
                <a:tc>
                  <a:txBody>
                    <a:bodyPr/>
                    <a:lstStyle/>
                    <a:p>
                      <a:pPr algn="ctr"/>
                      <a:r>
                        <a:rPr lang="en-GB" sz="1600" noProof="0" dirty="0">
                          <a:solidFill>
                            <a:srgbClr val="003366"/>
                          </a:solidFill>
                        </a:rPr>
                        <a:t>Experts consult with experiencers</a:t>
                      </a:r>
                    </a:p>
                  </a:txBody>
                  <a:tcPr marT="45717" marB="45717"/>
                </a:tc>
                <a:extLst>
                  <a:ext uri="{0D108BD9-81ED-4DB2-BD59-A6C34878D82A}">
                    <a16:rowId xmlns:a16="http://schemas.microsoft.com/office/drawing/2014/main" val="10004"/>
                  </a:ext>
                </a:extLst>
              </a:tr>
              <a:tr h="449695">
                <a:tc>
                  <a:txBody>
                    <a:bodyPr/>
                    <a:lstStyle/>
                    <a:p>
                      <a:pPr algn="ctr"/>
                      <a:r>
                        <a:rPr lang="en-GB" sz="1600" noProof="0" dirty="0">
                          <a:solidFill>
                            <a:srgbClr val="003366"/>
                          </a:solidFill>
                        </a:rPr>
                        <a:t>Physical accessibility</a:t>
                      </a:r>
                    </a:p>
                  </a:txBody>
                  <a:tcPr marT="45717" marB="45717"/>
                </a:tc>
                <a:tc>
                  <a:txBody>
                    <a:bodyPr/>
                    <a:lstStyle/>
                    <a:p>
                      <a:pPr algn="ctr"/>
                      <a:r>
                        <a:rPr lang="en-GB" sz="1600" noProof="0" dirty="0">
                          <a:solidFill>
                            <a:srgbClr val="003366"/>
                          </a:solidFill>
                        </a:rPr>
                        <a:t>All-round</a:t>
                      </a:r>
                      <a:r>
                        <a:rPr lang="en-GB" sz="1600" baseline="0" noProof="0" dirty="0">
                          <a:solidFill>
                            <a:srgbClr val="003366"/>
                          </a:solidFill>
                        </a:rPr>
                        <a:t> a</a:t>
                      </a:r>
                      <a:r>
                        <a:rPr lang="en-GB" sz="1600" noProof="0" dirty="0">
                          <a:solidFill>
                            <a:srgbClr val="003366"/>
                          </a:solidFill>
                        </a:rPr>
                        <a:t>ccessibility: availability</a:t>
                      </a:r>
                    </a:p>
                  </a:txBody>
                  <a:tcPr marT="45717" marB="45717"/>
                </a:tc>
                <a:extLst>
                  <a:ext uri="{0D108BD9-81ED-4DB2-BD59-A6C34878D82A}">
                    <a16:rowId xmlns:a16="http://schemas.microsoft.com/office/drawing/2014/main" val="10005"/>
                  </a:ext>
                </a:extLst>
              </a:tr>
              <a:tr h="449695">
                <a:tc>
                  <a:txBody>
                    <a:bodyPr/>
                    <a:lstStyle/>
                    <a:p>
                      <a:pPr algn="ctr"/>
                      <a:r>
                        <a:rPr lang="en-GB" sz="1600" noProof="0" dirty="0">
                          <a:solidFill>
                            <a:srgbClr val="003366"/>
                          </a:solidFill>
                        </a:rPr>
                        <a:t>Classical ergonomics</a:t>
                      </a:r>
                    </a:p>
                  </a:txBody>
                  <a:tcPr marT="45717" marB="45717"/>
                </a:tc>
                <a:tc>
                  <a:txBody>
                    <a:bodyPr/>
                    <a:lstStyle/>
                    <a:p>
                      <a:pPr algn="ctr"/>
                      <a:r>
                        <a:rPr lang="en-GB" sz="1600" noProof="0" dirty="0">
                          <a:solidFill>
                            <a:srgbClr val="003366"/>
                          </a:solidFill>
                        </a:rPr>
                        <a:t>Holistic ergonomics</a:t>
                      </a:r>
                    </a:p>
                  </a:txBody>
                  <a:tcPr marT="45717" marB="45717"/>
                </a:tc>
                <a:extLst>
                  <a:ext uri="{0D108BD9-81ED-4DB2-BD59-A6C34878D82A}">
                    <a16:rowId xmlns:a16="http://schemas.microsoft.com/office/drawing/2014/main" val="10006"/>
                  </a:ext>
                </a:extLst>
              </a:tr>
              <a:tr h="449695">
                <a:tc>
                  <a:txBody>
                    <a:bodyPr/>
                    <a:lstStyle/>
                    <a:p>
                      <a:pPr algn="ctr"/>
                      <a:r>
                        <a:rPr lang="en-GB" sz="1600" noProof="0" dirty="0">
                          <a:solidFill>
                            <a:srgbClr val="003366"/>
                          </a:solidFill>
                        </a:rPr>
                        <a:t>Basic needs and requirements</a:t>
                      </a:r>
                    </a:p>
                  </a:txBody>
                  <a:tcPr marT="45717" marB="45717"/>
                </a:tc>
                <a:tc>
                  <a:txBody>
                    <a:bodyPr/>
                    <a:lstStyle/>
                    <a:p>
                      <a:pPr algn="ctr"/>
                      <a:r>
                        <a:rPr lang="en-GB" sz="1600" noProof="0" dirty="0">
                          <a:solidFill>
                            <a:srgbClr val="003366"/>
                          </a:solidFill>
                        </a:rPr>
                        <a:t>Human dreams and aspirations</a:t>
                      </a:r>
                    </a:p>
                  </a:txBody>
                  <a:tcPr marT="45717" marB="45717"/>
                </a:tc>
                <a:extLst>
                  <a:ext uri="{0D108BD9-81ED-4DB2-BD59-A6C34878D82A}">
                    <a16:rowId xmlns:a16="http://schemas.microsoft.com/office/drawing/2014/main" val="10007"/>
                  </a:ext>
                </a:extLst>
              </a:tr>
              <a:tr h="449695">
                <a:tc>
                  <a:txBody>
                    <a:bodyPr/>
                    <a:lstStyle/>
                    <a:p>
                      <a:pPr algn="ctr"/>
                      <a:r>
                        <a:rPr lang="en-GB" sz="1600" noProof="0" dirty="0">
                          <a:solidFill>
                            <a:srgbClr val="003366"/>
                          </a:solidFill>
                        </a:rPr>
                        <a:t>Problem-solving</a:t>
                      </a:r>
                    </a:p>
                  </a:txBody>
                  <a:tcPr marT="45717" marB="45717"/>
                </a:tc>
                <a:tc>
                  <a:txBody>
                    <a:bodyPr/>
                    <a:lstStyle/>
                    <a:p>
                      <a:pPr algn="ctr"/>
                      <a:r>
                        <a:rPr lang="en-GB" sz="1600" noProof="0" dirty="0">
                          <a:solidFill>
                            <a:srgbClr val="003366"/>
                          </a:solidFill>
                        </a:rPr>
                        <a:t>Innovative responses to challenges</a:t>
                      </a:r>
                    </a:p>
                  </a:txBody>
                  <a:tcPr marT="45717" marB="45717"/>
                </a:tc>
                <a:extLst>
                  <a:ext uri="{0D108BD9-81ED-4DB2-BD59-A6C34878D82A}">
                    <a16:rowId xmlns:a16="http://schemas.microsoft.com/office/drawing/2014/main" val="10008"/>
                  </a:ext>
                </a:extLst>
              </a:tr>
              <a:tr h="449695">
                <a:tc>
                  <a:txBody>
                    <a:bodyPr/>
                    <a:lstStyle/>
                    <a:p>
                      <a:pPr algn="ctr"/>
                      <a:r>
                        <a:rPr lang="en-GB" sz="1600" noProof="0" dirty="0">
                          <a:solidFill>
                            <a:srgbClr val="003366"/>
                          </a:solidFill>
                        </a:rPr>
                        <a:t>Mere contentment</a:t>
                      </a:r>
                    </a:p>
                  </a:txBody>
                  <a:tcPr marT="45717" marB="45717"/>
                </a:tc>
                <a:tc>
                  <a:txBody>
                    <a:bodyPr/>
                    <a:lstStyle/>
                    <a:p>
                      <a:pPr algn="ctr"/>
                      <a:r>
                        <a:rPr lang="en-GB" sz="1600" noProof="0" dirty="0">
                          <a:solidFill>
                            <a:srgbClr val="003366"/>
                          </a:solidFill>
                        </a:rPr>
                        <a:t>The right to happiness</a:t>
                      </a:r>
                    </a:p>
                  </a:txBody>
                  <a:tcPr marT="45717" marB="45717"/>
                </a:tc>
                <a:extLst>
                  <a:ext uri="{0D108BD9-81ED-4DB2-BD59-A6C34878D82A}">
                    <a16:rowId xmlns:a16="http://schemas.microsoft.com/office/drawing/2014/main" val="10009"/>
                  </a:ext>
                </a:extLst>
              </a:tr>
              <a:tr h="449695">
                <a:tc>
                  <a:txBody>
                    <a:bodyPr/>
                    <a:lstStyle/>
                    <a:p>
                      <a:pPr algn="ctr"/>
                      <a:r>
                        <a:rPr lang="en-GB" sz="1600" noProof="0" dirty="0">
                          <a:solidFill>
                            <a:srgbClr val="003366"/>
                          </a:solidFill>
                        </a:rPr>
                        <a:t>Design for disability</a:t>
                      </a:r>
                    </a:p>
                  </a:txBody>
                  <a:tcPr marT="45717" marB="45717"/>
                </a:tc>
                <a:tc>
                  <a:txBody>
                    <a:bodyPr/>
                    <a:lstStyle/>
                    <a:p>
                      <a:pPr algn="ctr"/>
                      <a:r>
                        <a:rPr lang="en-GB" sz="1600" noProof="0" dirty="0">
                          <a:solidFill>
                            <a:srgbClr val="003366"/>
                          </a:solidFill>
                        </a:rPr>
                        <a:t>Design for All</a:t>
                      </a:r>
                    </a:p>
                  </a:txBody>
                  <a:tcPr marT="45717" marB="45717"/>
                </a:tc>
                <a:extLst>
                  <a:ext uri="{0D108BD9-81ED-4DB2-BD59-A6C34878D82A}">
                    <a16:rowId xmlns:a16="http://schemas.microsoft.com/office/drawing/2014/main" val="1001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idd ppt fieldb">
            <a:extLst>
              <a:ext uri="{FF2B5EF4-FFF2-40B4-BE49-F238E27FC236}">
                <a16:creationId xmlns:a16="http://schemas.microsoft.com/office/drawing/2014/main" id="{01141E2C-5B70-43D6-BC32-74F91B0B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9B899067-E67D-44EC-B58F-D329F24D9CBE}"/>
              </a:ext>
            </a:extLst>
          </p:cNvPr>
          <p:cNvSpPr>
            <a:spLocks noGrp="1" noChangeArrowheads="1"/>
          </p:cNvSpPr>
          <p:nvPr>
            <p:ph type="ctrTitle" idx="4294967295"/>
          </p:nvPr>
        </p:nvSpPr>
        <p:spPr>
          <a:xfrm>
            <a:off x="2209801" y="1"/>
            <a:ext cx="7847013" cy="1700213"/>
          </a:xfrm>
        </p:spPr>
        <p:txBody>
          <a:bodyPr/>
          <a:lstStyle/>
          <a:p>
            <a:pPr algn="ctr" eaLnBrk="1" hangingPunct="1"/>
            <a:r>
              <a:rPr lang="en-GB" altLang="it-IT" sz="2000">
                <a:solidFill>
                  <a:srgbClr val="003366"/>
                </a:solidFill>
                <a:ea typeface="ＭＳ Ｐゴシック" panose="020B0600070205080204" pitchFamily="34" charset="-128"/>
              </a:rPr>
              <a:t>The human society paradigm: this is where we come from…</a:t>
            </a:r>
          </a:p>
        </p:txBody>
      </p:sp>
      <p:sp>
        <p:nvSpPr>
          <p:cNvPr id="35844" name="Rectangle 4">
            <a:extLst>
              <a:ext uri="{FF2B5EF4-FFF2-40B4-BE49-F238E27FC236}">
                <a16:creationId xmlns:a16="http://schemas.microsoft.com/office/drawing/2014/main" id="{0384604B-A5F2-4C4F-98CB-B8293F4B8661}"/>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pic>
        <p:nvPicPr>
          <p:cNvPr id="35845" name="Picture 7" descr="neanderthal4[1]">
            <a:extLst>
              <a:ext uri="{FF2B5EF4-FFF2-40B4-BE49-F238E27FC236}">
                <a16:creationId xmlns:a16="http://schemas.microsoft.com/office/drawing/2014/main" id="{EF545DC0-9E6E-487E-B8F4-740C1D128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16025"/>
            <a:ext cx="66294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idd ppt fieldb">
            <a:extLst>
              <a:ext uri="{FF2B5EF4-FFF2-40B4-BE49-F238E27FC236}">
                <a16:creationId xmlns:a16="http://schemas.microsoft.com/office/drawing/2014/main" id="{C0EBC3C1-8C9F-4B6C-ACA5-A523C640F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22C6FAC7-D458-4DA2-B321-16456F22EFDA}"/>
              </a:ext>
            </a:extLst>
          </p:cNvPr>
          <p:cNvSpPr>
            <a:spLocks noGrp="1" noChangeArrowheads="1"/>
          </p:cNvSpPr>
          <p:nvPr>
            <p:ph type="ctrTitle" idx="4294967295"/>
          </p:nvPr>
        </p:nvSpPr>
        <p:spPr>
          <a:xfrm>
            <a:off x="2209800" y="0"/>
            <a:ext cx="7772400" cy="908050"/>
          </a:xfrm>
        </p:spPr>
        <p:txBody>
          <a:bodyPr/>
          <a:lstStyle/>
          <a:p>
            <a:pPr algn="ctr" eaLnBrk="1" hangingPunct="1"/>
            <a:r>
              <a:rPr lang="en-GB" altLang="it-IT" sz="2000">
                <a:solidFill>
                  <a:srgbClr val="003366"/>
                </a:solidFill>
                <a:ea typeface="ＭＳ Ｐゴシック" panose="020B0600070205080204" pitchFamily="34" charset="-128"/>
              </a:rPr>
              <a:t>…and this is what we have built.</a:t>
            </a:r>
          </a:p>
        </p:txBody>
      </p:sp>
      <p:sp>
        <p:nvSpPr>
          <p:cNvPr id="36868" name="Rectangle 4">
            <a:extLst>
              <a:ext uri="{FF2B5EF4-FFF2-40B4-BE49-F238E27FC236}">
                <a16:creationId xmlns:a16="http://schemas.microsoft.com/office/drawing/2014/main" id="{91503B11-FE53-4337-AB01-89A47C3C7E28}"/>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pic>
        <p:nvPicPr>
          <p:cNvPr id="36869" name="Immagine 6" descr="P1070123.JPG">
            <a:extLst>
              <a:ext uri="{FF2B5EF4-FFF2-40B4-BE49-F238E27FC236}">
                <a16:creationId xmlns:a16="http://schemas.microsoft.com/office/drawing/2014/main" id="{7BBF8AF6-5B4C-46F8-A3AF-258021D9E3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idd ppt fieldb">
            <a:extLst>
              <a:ext uri="{FF2B5EF4-FFF2-40B4-BE49-F238E27FC236}">
                <a16:creationId xmlns:a16="http://schemas.microsoft.com/office/drawing/2014/main" id="{A807713D-8D21-4DD0-8A6B-FCB886F13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a:extLst>
              <a:ext uri="{FF2B5EF4-FFF2-40B4-BE49-F238E27FC236}">
                <a16:creationId xmlns:a16="http://schemas.microsoft.com/office/drawing/2014/main" id="{9505D2AF-9D1F-481D-82A1-C264460615BB}"/>
              </a:ext>
            </a:extLst>
          </p:cNvPr>
          <p:cNvSpPr>
            <a:spLocks noGrp="1" noChangeArrowheads="1"/>
          </p:cNvSpPr>
          <p:nvPr>
            <p:ph type="ctrTitle" idx="4294967295"/>
          </p:nvPr>
        </p:nvSpPr>
        <p:spPr>
          <a:xfrm>
            <a:off x="2209800" y="0"/>
            <a:ext cx="7772400" cy="908050"/>
          </a:xfrm>
        </p:spPr>
        <p:txBody>
          <a:bodyPr/>
          <a:lstStyle/>
          <a:p>
            <a:pPr algn="ctr" eaLnBrk="1" hangingPunct="1"/>
            <a:r>
              <a:rPr lang="en-GB" altLang="it-IT" sz="2000">
                <a:solidFill>
                  <a:srgbClr val="003366"/>
                </a:solidFill>
                <a:ea typeface="ＭＳ Ｐゴシック" panose="020B0600070205080204" pitchFamily="34" charset="-128"/>
              </a:rPr>
              <a:t>…as is this.</a:t>
            </a:r>
          </a:p>
        </p:txBody>
      </p:sp>
      <p:sp>
        <p:nvSpPr>
          <p:cNvPr id="37892" name="Rectangle 4">
            <a:extLst>
              <a:ext uri="{FF2B5EF4-FFF2-40B4-BE49-F238E27FC236}">
                <a16:creationId xmlns:a16="http://schemas.microsoft.com/office/drawing/2014/main" id="{62448BF8-97DE-427C-AD42-75023E685843}"/>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endParaRPr lang="en-GB" altLang="it-IT" sz="1800">
              <a:ea typeface="ＭＳ Ｐゴシック" panose="020B0600070205080204" pitchFamily="34" charset="-128"/>
            </a:endParaRPr>
          </a:p>
        </p:txBody>
      </p:sp>
      <p:pic>
        <p:nvPicPr>
          <p:cNvPr id="37893" name="Immagine 6" descr="P1070044.JPG">
            <a:extLst>
              <a:ext uri="{FF2B5EF4-FFF2-40B4-BE49-F238E27FC236}">
                <a16:creationId xmlns:a16="http://schemas.microsoft.com/office/drawing/2014/main" id="{AE1BC02C-2107-4F7A-A32C-C3EE42BA13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idd ppt fieldb">
            <a:extLst>
              <a:ext uri="{FF2B5EF4-FFF2-40B4-BE49-F238E27FC236}">
                <a16:creationId xmlns:a16="http://schemas.microsoft.com/office/drawing/2014/main" id="{97C85D9E-BA56-4D12-951C-29629257F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id="{1D4D509D-0DEA-46B7-A867-FE649A80F52E}"/>
              </a:ext>
            </a:extLst>
          </p:cNvPr>
          <p:cNvSpPr>
            <a:spLocks noGrp="1" noChangeArrowheads="1"/>
          </p:cNvSpPr>
          <p:nvPr>
            <p:ph type="ctrTitle" idx="4294967295"/>
          </p:nvPr>
        </p:nvSpPr>
        <p:spPr>
          <a:xfrm>
            <a:off x="2209800" y="2130426"/>
            <a:ext cx="7772400" cy="1470025"/>
          </a:xfrm>
        </p:spPr>
        <p:txBody>
          <a:bodyPr/>
          <a:lstStyle/>
          <a:p>
            <a:pPr algn="ctr" eaLnBrk="1" hangingPunct="1"/>
            <a:r>
              <a:rPr lang="en-GB" altLang="ja-JP" sz="2000">
                <a:solidFill>
                  <a:srgbClr val="003366"/>
                </a:solidFill>
                <a:ea typeface="ＭＳ Ｐゴシック" panose="020B0600070205080204" pitchFamily="34" charset="-128"/>
              </a:rPr>
              <a:t>“The reasonable man adapts himself to the world; the unreasonable one persists in trying to adapt the world to himself. Therefore, all progress depends on the unreasonable man.” </a:t>
            </a:r>
            <a:br>
              <a:rPr lang="en-GB" altLang="ja-JP" sz="2000">
                <a:solidFill>
                  <a:srgbClr val="003366"/>
                </a:solidFill>
                <a:ea typeface="ＭＳ Ｐゴシック" panose="020B0600070205080204" pitchFamily="34" charset="-128"/>
              </a:rPr>
            </a:br>
            <a:br>
              <a:rPr lang="en-GB" altLang="ja-JP" sz="2400">
                <a:solidFill>
                  <a:srgbClr val="003366"/>
                </a:solidFill>
                <a:ea typeface="ＭＳ Ｐゴシック" panose="020B0600070205080204" pitchFamily="34" charset="-128"/>
              </a:rPr>
            </a:br>
            <a:r>
              <a:rPr lang="en-GB" altLang="ja-JP" sz="1600">
                <a:solidFill>
                  <a:srgbClr val="003366"/>
                </a:solidFill>
                <a:ea typeface="ＭＳ Ｐゴシック" panose="020B0600070205080204" pitchFamily="34" charset="-128"/>
              </a:rPr>
              <a:t>George Bernard Shaw</a:t>
            </a:r>
            <a:endParaRPr lang="en-GB" altLang="it-IT" sz="1600">
              <a:solidFill>
                <a:srgbClr val="003366"/>
              </a:solidFill>
              <a:ea typeface="ＭＳ Ｐゴシック" panose="020B0600070205080204" pitchFamily="34" charset="-128"/>
            </a:endParaRPr>
          </a:p>
        </p:txBody>
      </p:sp>
      <p:sp>
        <p:nvSpPr>
          <p:cNvPr id="39940" name="Rectangle 4">
            <a:extLst>
              <a:ext uri="{FF2B5EF4-FFF2-40B4-BE49-F238E27FC236}">
                <a16:creationId xmlns:a16="http://schemas.microsoft.com/office/drawing/2014/main" id="{7063924A-88C8-43A1-B4E6-5DADCCE15B86}"/>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piè di pagina 2">
            <a:extLst>
              <a:ext uri="{FF2B5EF4-FFF2-40B4-BE49-F238E27FC236}">
                <a16:creationId xmlns:a16="http://schemas.microsoft.com/office/drawing/2014/main" id="{8490B658-D174-465B-97D8-8B2A3A8AAAC5}"/>
              </a:ext>
            </a:extLst>
          </p:cNvPr>
          <p:cNvSpPr txBox="1">
            <a:spLocks noGrp="1"/>
          </p:cNvSpPr>
          <p:nvPr/>
        </p:nvSpPr>
        <p:spPr bwMode="auto">
          <a:xfrm>
            <a:off x="80010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40963" name="Picture 2" descr="eidd ppt fieldb">
            <a:extLst>
              <a:ext uri="{FF2B5EF4-FFF2-40B4-BE49-F238E27FC236}">
                <a16:creationId xmlns:a16="http://schemas.microsoft.com/office/drawing/2014/main" id="{449FFE98-7649-4E1A-A3A7-C37CE6DF0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6D809A88-33CB-45F0-9844-D198AF1EC721}"/>
              </a:ext>
            </a:extLst>
          </p:cNvPr>
          <p:cNvSpPr>
            <a:spLocks noGrp="1" noChangeArrowheads="1"/>
          </p:cNvSpPr>
          <p:nvPr>
            <p:ph type="ctrTitle" idx="4294967295"/>
          </p:nvPr>
        </p:nvSpPr>
        <p:spPr>
          <a:xfrm>
            <a:off x="2209800" y="2130426"/>
            <a:ext cx="7772400" cy="1470025"/>
          </a:xfrm>
        </p:spPr>
        <p:txBody>
          <a:bodyPr/>
          <a:lstStyle/>
          <a:p>
            <a:pPr algn="ctr" eaLnBrk="1" hangingPunct="1"/>
            <a:r>
              <a:rPr lang="en-GB" altLang="it-IT" sz="2400">
                <a:solidFill>
                  <a:srgbClr val="003366"/>
                </a:solidFill>
                <a:ea typeface="ＭＳ Ｐゴシック" panose="020B0600070205080204" pitchFamily="34" charset="-128"/>
              </a:rPr>
              <a:t>The big question:</a:t>
            </a: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r>
              <a:rPr lang="en-GB" altLang="it-IT" sz="2400">
                <a:solidFill>
                  <a:srgbClr val="003366"/>
                </a:solidFill>
                <a:ea typeface="ＭＳ Ｐゴシック" panose="020B0600070205080204" pitchFamily="34" charset="-128"/>
              </a:rPr>
              <a:t>what is design?</a:t>
            </a:r>
          </a:p>
        </p:txBody>
      </p:sp>
      <p:sp>
        <p:nvSpPr>
          <p:cNvPr id="40965" name="Rectangle 4">
            <a:extLst>
              <a:ext uri="{FF2B5EF4-FFF2-40B4-BE49-F238E27FC236}">
                <a16:creationId xmlns:a16="http://schemas.microsoft.com/office/drawing/2014/main" id="{42ABD2AC-D615-4361-8F41-1D2018272963}"/>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8EEE3-04EF-174F-A117-D0DFCD92D1FA}"/>
              </a:ext>
            </a:extLst>
          </p:cNvPr>
          <p:cNvSpPr>
            <a:spLocks noGrp="1"/>
          </p:cNvSpPr>
          <p:nvPr>
            <p:ph type="ctrTitle"/>
          </p:nvPr>
        </p:nvSpPr>
        <p:spPr/>
        <p:txBody>
          <a:bodyPr/>
          <a:lstStyle/>
          <a:p>
            <a:r>
              <a:rPr lang="nl-BE"/>
              <a:t>2. Kader en praktijkvoorbeelden</a:t>
            </a:r>
          </a:p>
        </p:txBody>
      </p:sp>
      <p:sp>
        <p:nvSpPr>
          <p:cNvPr id="4" name="Ondertitel 5">
            <a:extLst>
              <a:ext uri="{FF2B5EF4-FFF2-40B4-BE49-F238E27FC236}">
                <a16:creationId xmlns:a16="http://schemas.microsoft.com/office/drawing/2014/main" id="{01EE28C8-A612-4A09-8575-78EBDC5D36F5}"/>
              </a:ext>
            </a:extLst>
          </p:cNvPr>
          <p:cNvSpPr txBox="1">
            <a:spLocks/>
          </p:cNvSpPr>
          <p:nvPr/>
        </p:nvSpPr>
        <p:spPr>
          <a:xfrm>
            <a:off x="618575" y="2155664"/>
            <a:ext cx="11160125" cy="3112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BE">
                <a:solidFill>
                  <a:schemeClr val="bg1"/>
                </a:solidFill>
              </a:rPr>
              <a:t>Door Pete </a:t>
            </a:r>
            <a:r>
              <a:rPr lang="nl-BE" err="1">
                <a:solidFill>
                  <a:schemeClr val="bg1"/>
                </a:solidFill>
              </a:rPr>
              <a:t>Kercher</a:t>
            </a:r>
            <a:r>
              <a:rPr lang="nl-BE">
                <a:solidFill>
                  <a:schemeClr val="bg1"/>
                </a:solidFill>
              </a:rPr>
              <a:t>,</a:t>
            </a:r>
          </a:p>
          <a:p>
            <a:pPr marL="0" indent="0" algn="r">
              <a:buNone/>
            </a:pPr>
            <a:r>
              <a:rPr lang="nl-BE">
                <a:solidFill>
                  <a:schemeClr val="bg1"/>
                </a:solidFill>
              </a:rPr>
              <a:t>Medegrondlegger van Design for </a:t>
            </a:r>
            <a:r>
              <a:rPr lang="nl-BE" err="1">
                <a:solidFill>
                  <a:schemeClr val="bg1"/>
                </a:solidFill>
              </a:rPr>
              <a:t>All</a:t>
            </a:r>
            <a:r>
              <a:rPr lang="nl-BE">
                <a:solidFill>
                  <a:schemeClr val="bg1"/>
                </a:solidFill>
              </a:rPr>
              <a:t> Europe (EIDD, 1993)</a:t>
            </a:r>
          </a:p>
          <a:p>
            <a:pPr marL="342900" indent="-342900"/>
            <a:endParaRPr lang="nl-BE"/>
          </a:p>
          <a:p>
            <a:endParaRPr lang="nl-BE"/>
          </a:p>
        </p:txBody>
      </p:sp>
      <p:pic>
        <p:nvPicPr>
          <p:cNvPr id="6" name="Graphic 5">
            <a:extLst>
              <a:ext uri="{FF2B5EF4-FFF2-40B4-BE49-F238E27FC236}">
                <a16:creationId xmlns:a16="http://schemas.microsoft.com/office/drawing/2014/main" id="{0A06E9EB-2482-4F03-9A70-9BF0D83040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241211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piè di pagina 2">
            <a:extLst>
              <a:ext uri="{FF2B5EF4-FFF2-40B4-BE49-F238E27FC236}">
                <a16:creationId xmlns:a16="http://schemas.microsoft.com/office/drawing/2014/main" id="{469F2B5D-A297-4820-AF59-B4F08E2C69E7}"/>
              </a:ext>
            </a:extLst>
          </p:cNvPr>
          <p:cNvSpPr txBox="1">
            <a:spLocks noGrp="1"/>
          </p:cNvSpPr>
          <p:nvPr/>
        </p:nvSpPr>
        <p:spPr bwMode="auto">
          <a:xfrm>
            <a:off x="80010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41987" name="Picture 2" descr="eidd ppt fieldb">
            <a:extLst>
              <a:ext uri="{FF2B5EF4-FFF2-40B4-BE49-F238E27FC236}">
                <a16:creationId xmlns:a16="http://schemas.microsoft.com/office/drawing/2014/main" id="{54CFBC44-57B6-4103-AA8A-512DDE9B9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3">
            <a:extLst>
              <a:ext uri="{FF2B5EF4-FFF2-40B4-BE49-F238E27FC236}">
                <a16:creationId xmlns:a16="http://schemas.microsoft.com/office/drawing/2014/main" id="{ABB40D28-712D-4D34-AB28-D7FAB7BF025D}"/>
              </a:ext>
            </a:extLst>
          </p:cNvPr>
          <p:cNvSpPr>
            <a:spLocks noGrp="1" noChangeArrowheads="1"/>
          </p:cNvSpPr>
          <p:nvPr>
            <p:ph type="ctrTitle" idx="4294967295"/>
          </p:nvPr>
        </p:nvSpPr>
        <p:spPr>
          <a:xfrm>
            <a:off x="2209800" y="1295400"/>
            <a:ext cx="2743200" cy="3962400"/>
          </a:xfrm>
        </p:spPr>
        <p:txBody>
          <a:bodyPr/>
          <a:lstStyle/>
          <a:p>
            <a:pPr algn="ctr" eaLnBrk="1" hangingPunct="1"/>
            <a:r>
              <a:rPr lang="en-GB" altLang="it-IT" sz="2000">
                <a:solidFill>
                  <a:srgbClr val="003366"/>
                </a:solidFill>
                <a:ea typeface="ＭＳ Ｐゴシック" panose="020B0600070205080204" pitchFamily="34" charset="-128"/>
              </a:rPr>
              <a:t>A common concept of </a:t>
            </a:r>
            <a:r>
              <a:rPr lang="en-GB" altLang="ja-JP" sz="2000">
                <a:solidFill>
                  <a:srgbClr val="003366"/>
                </a:solidFill>
                <a:ea typeface="ＭＳ Ｐゴシック" panose="020B0600070205080204" pitchFamily="34" charset="-128"/>
              </a:rPr>
              <a:t>“design”:</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luxurious, expensive, superfluous,</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not very useful </a:t>
            </a: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or usable</a:t>
            </a:r>
            <a:br>
              <a:rPr lang="en-GB" altLang="ja-JP" sz="2000">
                <a:solidFill>
                  <a:srgbClr val="003366"/>
                </a:solidFill>
                <a:ea typeface="ＭＳ Ｐゴシック" panose="020B0600070205080204" pitchFamily="34" charset="-128"/>
              </a:rPr>
            </a:br>
            <a:endParaRPr lang="en-GB" altLang="it-IT" sz="2000">
              <a:solidFill>
                <a:srgbClr val="003366"/>
              </a:solidFill>
              <a:ea typeface="ＭＳ Ｐゴシック" panose="020B0600070205080204" pitchFamily="34" charset="-128"/>
            </a:endParaRPr>
          </a:p>
        </p:txBody>
      </p:sp>
      <p:sp>
        <p:nvSpPr>
          <p:cNvPr id="41989" name="Rectangle 4">
            <a:extLst>
              <a:ext uri="{FF2B5EF4-FFF2-40B4-BE49-F238E27FC236}">
                <a16:creationId xmlns:a16="http://schemas.microsoft.com/office/drawing/2014/main" id="{F58C6045-9B8E-4566-8B20-D3E259F4FB1A}"/>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pic>
        <p:nvPicPr>
          <p:cNvPr id="41990" name="Immagine 8" descr="P1030285.JPG">
            <a:extLst>
              <a:ext uri="{FF2B5EF4-FFF2-40B4-BE49-F238E27FC236}">
                <a16:creationId xmlns:a16="http://schemas.microsoft.com/office/drawing/2014/main" id="{D1A37159-CB34-4632-BF35-15FF623DF3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04800"/>
            <a:ext cx="311467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idd ppt fieldb">
            <a:extLst>
              <a:ext uri="{FF2B5EF4-FFF2-40B4-BE49-F238E27FC236}">
                <a16:creationId xmlns:a16="http://schemas.microsoft.com/office/drawing/2014/main" id="{228DC1E4-8790-4C82-9507-7255770D8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52A08F23-F7FB-4B5B-B4B4-4224CC1A22EE}"/>
              </a:ext>
            </a:extLst>
          </p:cNvPr>
          <p:cNvSpPr>
            <a:spLocks noGrp="1" noChangeArrowheads="1"/>
          </p:cNvSpPr>
          <p:nvPr>
            <p:ph type="ctrTitle" idx="4294967295"/>
          </p:nvPr>
        </p:nvSpPr>
        <p:spPr>
          <a:xfrm>
            <a:off x="2209800" y="2130426"/>
            <a:ext cx="7772400" cy="2441575"/>
          </a:xfrm>
        </p:spPr>
        <p:txBody>
          <a:bodyPr/>
          <a:lstStyle/>
          <a:p>
            <a:pPr algn="ctr" eaLnBrk="1" hangingPunct="1"/>
            <a:br>
              <a:rPr lang="en-GB" altLang="it-IT"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“A plan or scheme conceived in the mind and intended for subsequent execution”</a:t>
            </a:r>
            <a:br>
              <a:rPr lang="en-GB" altLang="ja-JP">
                <a:solidFill>
                  <a:srgbClr val="003366"/>
                </a:solidFill>
                <a:ea typeface="ＭＳ Ｐゴシック" panose="020B0600070205080204" pitchFamily="34" charset="-128"/>
              </a:rPr>
            </a:br>
            <a:br>
              <a:rPr lang="en-GB" altLang="ja-JP">
                <a:solidFill>
                  <a:srgbClr val="003366"/>
                </a:solidFill>
                <a:ea typeface="ＭＳ Ｐゴシック" panose="020B0600070205080204" pitchFamily="34" charset="-128"/>
              </a:rPr>
            </a:br>
            <a:br>
              <a:rPr lang="en-GB" altLang="ja-JP">
                <a:solidFill>
                  <a:srgbClr val="003366"/>
                </a:solidFill>
                <a:ea typeface="ＭＳ Ｐゴシック" panose="020B0600070205080204" pitchFamily="34" charset="-128"/>
              </a:rPr>
            </a:br>
            <a:r>
              <a:rPr lang="en-GB" altLang="ja-JP" sz="1400">
                <a:solidFill>
                  <a:srgbClr val="003366"/>
                </a:solidFill>
                <a:ea typeface="ＭＳ Ｐゴシック" panose="020B0600070205080204" pitchFamily="34" charset="-128"/>
              </a:rPr>
              <a:t>Source: Oxford English Dictionary</a:t>
            </a:r>
            <a:r>
              <a:rPr lang="en-GB" altLang="ja-JP">
                <a:solidFill>
                  <a:srgbClr val="003366"/>
                </a:solidFill>
                <a:ea typeface="ＭＳ Ｐゴシック" panose="020B0600070205080204" pitchFamily="34" charset="-128"/>
              </a:rPr>
              <a:t> </a:t>
            </a:r>
            <a:endParaRPr lang="en-GB" altLang="it-IT">
              <a:solidFill>
                <a:srgbClr val="003366"/>
              </a:solidFill>
              <a:ea typeface="ＭＳ Ｐゴシック" panose="020B0600070205080204" pitchFamily="34" charset="-128"/>
            </a:endParaRPr>
          </a:p>
        </p:txBody>
      </p:sp>
      <p:sp>
        <p:nvSpPr>
          <p:cNvPr id="43012" name="Rectangle 4">
            <a:extLst>
              <a:ext uri="{FF2B5EF4-FFF2-40B4-BE49-F238E27FC236}">
                <a16:creationId xmlns:a16="http://schemas.microsoft.com/office/drawing/2014/main" id="{27340B76-2CD6-4155-BF6F-664E43349C6E}"/>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idd ppt fieldb">
            <a:extLst>
              <a:ext uri="{FF2B5EF4-FFF2-40B4-BE49-F238E27FC236}">
                <a16:creationId xmlns:a16="http://schemas.microsoft.com/office/drawing/2014/main" id="{5BA76BF4-AD5F-4B66-AE1B-B780650E3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a:extLst>
              <a:ext uri="{FF2B5EF4-FFF2-40B4-BE49-F238E27FC236}">
                <a16:creationId xmlns:a16="http://schemas.microsoft.com/office/drawing/2014/main" id="{F1EDBC13-F1E8-459D-B72D-019AB5EE3BA8}"/>
              </a:ext>
            </a:extLst>
          </p:cNvPr>
          <p:cNvSpPr>
            <a:spLocks noGrp="1" noChangeArrowheads="1"/>
          </p:cNvSpPr>
          <p:nvPr>
            <p:ph type="ctrTitle" idx="4294967295"/>
          </p:nvPr>
        </p:nvSpPr>
        <p:spPr>
          <a:xfrm>
            <a:off x="2209800" y="2130426"/>
            <a:ext cx="8001000" cy="2365375"/>
          </a:xfrm>
        </p:spPr>
        <p:txBody>
          <a:bodyPr/>
          <a:lstStyle/>
          <a:p>
            <a:pPr algn="ctr" eaLnBrk="1" hangingPunct="1"/>
            <a:r>
              <a:rPr lang="en-GB" altLang="it-IT" sz="2000">
                <a:solidFill>
                  <a:srgbClr val="003366"/>
                </a:solidFill>
                <a:ea typeface="ＭＳ Ｐゴシック" panose="020B0600070205080204" pitchFamily="34" charset="-128"/>
              </a:rPr>
              <a:t>…the oldest description of design used by the design community itself:</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“Form follows Function”</a:t>
            </a:r>
            <a:br>
              <a:rPr lang="en-GB" altLang="ja-JP" sz="2400">
                <a:solidFill>
                  <a:srgbClr val="003366"/>
                </a:solidFill>
                <a:ea typeface="ＭＳ Ｐゴシック" panose="020B0600070205080204" pitchFamily="34" charset="-128"/>
              </a:rPr>
            </a:br>
            <a:br>
              <a:rPr lang="en-GB" altLang="ja-JP">
                <a:solidFill>
                  <a:srgbClr val="003366"/>
                </a:solidFill>
                <a:ea typeface="ＭＳ Ｐゴシック" panose="020B0600070205080204" pitchFamily="34" charset="-128"/>
              </a:rPr>
            </a:br>
            <a:r>
              <a:rPr lang="en-GB" altLang="ja-JP" sz="1600">
                <a:solidFill>
                  <a:srgbClr val="003366"/>
                </a:solidFill>
                <a:ea typeface="ＭＳ Ｐゴシック" panose="020B0600070205080204" pitchFamily="34" charset="-128"/>
              </a:rPr>
              <a:t>Louis Sullivan</a:t>
            </a:r>
            <a:endParaRPr lang="en-GB" altLang="it-IT" sz="1600">
              <a:solidFill>
                <a:srgbClr val="003366"/>
              </a:solidFill>
              <a:ea typeface="ＭＳ Ｐゴシック" panose="020B0600070205080204" pitchFamily="34" charset="-128"/>
            </a:endParaRPr>
          </a:p>
        </p:txBody>
      </p:sp>
      <p:sp>
        <p:nvSpPr>
          <p:cNvPr id="44036" name="Rectangle 4">
            <a:extLst>
              <a:ext uri="{FF2B5EF4-FFF2-40B4-BE49-F238E27FC236}">
                <a16:creationId xmlns:a16="http://schemas.microsoft.com/office/drawing/2014/main" id="{F05BCB97-F27A-4EC0-8833-8E78DF51FD05}"/>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idd ppt fieldb">
            <a:extLst>
              <a:ext uri="{FF2B5EF4-FFF2-40B4-BE49-F238E27FC236}">
                <a16:creationId xmlns:a16="http://schemas.microsoft.com/office/drawing/2014/main" id="{7AEB9587-0313-4E3B-862A-BB99C7C9A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id="{F2433495-27C1-4257-A311-246F96586381}"/>
              </a:ext>
            </a:extLst>
          </p:cNvPr>
          <p:cNvSpPr>
            <a:spLocks noGrp="1" noChangeArrowheads="1"/>
          </p:cNvSpPr>
          <p:nvPr>
            <p:ph type="ctrTitle" idx="4294967295"/>
          </p:nvPr>
        </p:nvSpPr>
        <p:spPr>
          <a:xfrm>
            <a:off x="2209800" y="2130426"/>
            <a:ext cx="8001000" cy="2365375"/>
          </a:xfrm>
        </p:spPr>
        <p:txBody>
          <a:bodyPr/>
          <a:lstStyle/>
          <a:p>
            <a:pPr algn="ctr" eaLnBrk="1" hangingPunct="1"/>
            <a:r>
              <a:rPr lang="en-GB" altLang="it-IT" sz="1900">
                <a:solidFill>
                  <a:srgbClr val="003366"/>
                </a:solidFill>
                <a:ea typeface="ＭＳ Ｐゴシック" panose="020B0600070205080204" pitchFamily="34" charset="-128"/>
              </a:rPr>
              <a:t>“the transformation of existing conditions into preferred ones”</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br>
              <a:rPr lang="en-GB" altLang="ja-JP">
                <a:solidFill>
                  <a:srgbClr val="003366"/>
                </a:solidFill>
                <a:ea typeface="ＭＳ Ｐゴシック" panose="020B0600070205080204" pitchFamily="34" charset="-128"/>
              </a:rPr>
            </a:br>
            <a:r>
              <a:rPr lang="en-GB" altLang="ja-JP" sz="1600">
                <a:solidFill>
                  <a:srgbClr val="003366"/>
                </a:solidFill>
                <a:ea typeface="ＭＳ Ｐゴシック" panose="020B0600070205080204" pitchFamily="34" charset="-128"/>
              </a:rPr>
              <a:t>Herbert Simon</a:t>
            </a:r>
            <a:endParaRPr lang="en-GB" altLang="it-IT" sz="1600">
              <a:solidFill>
                <a:srgbClr val="003366"/>
              </a:solidFill>
              <a:ea typeface="ＭＳ Ｐゴシック" panose="020B0600070205080204" pitchFamily="34" charset="-128"/>
            </a:endParaRPr>
          </a:p>
        </p:txBody>
      </p:sp>
      <p:sp>
        <p:nvSpPr>
          <p:cNvPr id="45060" name="Rectangle 4">
            <a:extLst>
              <a:ext uri="{FF2B5EF4-FFF2-40B4-BE49-F238E27FC236}">
                <a16:creationId xmlns:a16="http://schemas.microsoft.com/office/drawing/2014/main" id="{A2BC64F5-091C-4603-B711-F91441E9C5A4}"/>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idd ppt fieldb">
            <a:extLst>
              <a:ext uri="{FF2B5EF4-FFF2-40B4-BE49-F238E27FC236}">
                <a16:creationId xmlns:a16="http://schemas.microsoft.com/office/drawing/2014/main" id="{5A588C2D-BE37-4552-9B49-E7B75CD54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a:extLst>
              <a:ext uri="{FF2B5EF4-FFF2-40B4-BE49-F238E27FC236}">
                <a16:creationId xmlns:a16="http://schemas.microsoft.com/office/drawing/2014/main" id="{50D1F84C-1F07-427E-B737-93666BBF17E9}"/>
              </a:ext>
            </a:extLst>
          </p:cNvPr>
          <p:cNvSpPr>
            <a:spLocks noGrp="1" noChangeArrowheads="1"/>
          </p:cNvSpPr>
          <p:nvPr>
            <p:ph type="ctrTitle" idx="4294967295"/>
          </p:nvPr>
        </p:nvSpPr>
        <p:spPr>
          <a:xfrm>
            <a:off x="2209800" y="152400"/>
            <a:ext cx="8001000" cy="838200"/>
          </a:xfrm>
        </p:spPr>
        <p:txBody>
          <a:bodyPr/>
          <a:lstStyle/>
          <a:p>
            <a:pPr algn="ctr" eaLnBrk="1" hangingPunct="1"/>
            <a:r>
              <a:rPr lang="en-GB" altLang="it-IT" sz="1600">
                <a:solidFill>
                  <a:srgbClr val="003366"/>
                </a:solidFill>
                <a:ea typeface="ＭＳ Ｐゴシック" panose="020B0600070205080204" pitchFamily="34" charset="-128"/>
              </a:rPr>
              <a:t>Pompeii: the new accessible route</a:t>
            </a:r>
          </a:p>
        </p:txBody>
      </p:sp>
      <p:sp>
        <p:nvSpPr>
          <p:cNvPr id="46084" name="Rectangle 4">
            <a:extLst>
              <a:ext uri="{FF2B5EF4-FFF2-40B4-BE49-F238E27FC236}">
                <a16:creationId xmlns:a16="http://schemas.microsoft.com/office/drawing/2014/main" id="{A5CB4D96-137C-4CB4-BABE-84CF673652B8}"/>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pic>
        <p:nvPicPr>
          <p:cNvPr id="46085" name="Immagine 3">
            <a:extLst>
              <a:ext uri="{FF2B5EF4-FFF2-40B4-BE49-F238E27FC236}">
                <a16:creationId xmlns:a16="http://schemas.microsoft.com/office/drawing/2014/main" id="{3ABF54C6-4421-4F7A-AF26-A02BB17A5A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eidd ppt fieldb">
            <a:extLst>
              <a:ext uri="{FF2B5EF4-FFF2-40B4-BE49-F238E27FC236}">
                <a16:creationId xmlns:a16="http://schemas.microsoft.com/office/drawing/2014/main" id="{A07C11A8-DB95-4493-9981-F26E85792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a:extLst>
              <a:ext uri="{FF2B5EF4-FFF2-40B4-BE49-F238E27FC236}">
                <a16:creationId xmlns:a16="http://schemas.microsoft.com/office/drawing/2014/main" id="{6059A231-2877-4295-97FB-7A04C734BA30}"/>
              </a:ext>
            </a:extLst>
          </p:cNvPr>
          <p:cNvSpPr>
            <a:spLocks noGrp="1" noChangeArrowheads="1"/>
          </p:cNvSpPr>
          <p:nvPr>
            <p:ph type="ctrTitle" idx="4294967295"/>
          </p:nvPr>
        </p:nvSpPr>
        <p:spPr>
          <a:xfrm>
            <a:off x="2209800" y="152400"/>
            <a:ext cx="8001000" cy="838200"/>
          </a:xfrm>
        </p:spPr>
        <p:txBody>
          <a:bodyPr/>
          <a:lstStyle/>
          <a:p>
            <a:pPr algn="ctr" eaLnBrk="1" hangingPunct="1"/>
            <a:r>
              <a:rPr lang="en-GB" altLang="it-IT" sz="1600">
                <a:solidFill>
                  <a:srgbClr val="003366"/>
                </a:solidFill>
                <a:ea typeface="ＭＳ Ｐゴシック" panose="020B0600070205080204" pitchFamily="34" charset="-128"/>
              </a:rPr>
              <a:t>Pompeii: the new accessible route, details</a:t>
            </a:r>
          </a:p>
        </p:txBody>
      </p:sp>
      <p:sp>
        <p:nvSpPr>
          <p:cNvPr id="47108" name="Rectangle 4">
            <a:extLst>
              <a:ext uri="{FF2B5EF4-FFF2-40B4-BE49-F238E27FC236}">
                <a16:creationId xmlns:a16="http://schemas.microsoft.com/office/drawing/2014/main" id="{010BB612-F020-4B09-BA83-3450B5D29607}"/>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pic>
        <p:nvPicPr>
          <p:cNvPr id="47109" name="Immagine 1">
            <a:extLst>
              <a:ext uri="{FF2B5EF4-FFF2-40B4-BE49-F238E27FC236}">
                <a16:creationId xmlns:a16="http://schemas.microsoft.com/office/drawing/2014/main" id="{9FDD36AD-B1E4-4C29-9F5E-5B80D123DD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850901"/>
            <a:ext cx="438626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Immagine 2">
            <a:extLst>
              <a:ext uri="{FF2B5EF4-FFF2-40B4-BE49-F238E27FC236}">
                <a16:creationId xmlns:a16="http://schemas.microsoft.com/office/drawing/2014/main" id="{C04369A0-541A-4156-8D8C-2A56B066B6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1738" y="850901"/>
            <a:ext cx="4386262"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Immagine 3">
            <a:extLst>
              <a:ext uri="{FF2B5EF4-FFF2-40B4-BE49-F238E27FC236}">
                <a16:creationId xmlns:a16="http://schemas.microsoft.com/office/drawing/2014/main" id="{04E15943-4B30-48EF-8C13-69C7E7E315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527426"/>
            <a:ext cx="438626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Immagine 4">
            <a:extLst>
              <a:ext uri="{FF2B5EF4-FFF2-40B4-BE49-F238E27FC236}">
                <a16:creationId xmlns:a16="http://schemas.microsoft.com/office/drawing/2014/main" id="{5DB77ECE-5628-4DD5-AFAD-AE461F622F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1738" y="3527426"/>
            <a:ext cx="4386262"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dd ppt fieldb">
            <a:extLst>
              <a:ext uri="{FF2B5EF4-FFF2-40B4-BE49-F238E27FC236}">
                <a16:creationId xmlns:a16="http://schemas.microsoft.com/office/drawing/2014/main" id="{DEFF10B3-772F-482F-B81B-BD8125F4A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8198B316-7826-48ED-981E-10148E1ADF96}"/>
              </a:ext>
            </a:extLst>
          </p:cNvPr>
          <p:cNvSpPr>
            <a:spLocks noGrp="1" noChangeArrowheads="1"/>
          </p:cNvSpPr>
          <p:nvPr>
            <p:ph type="ctrTitle" idx="4294967295"/>
          </p:nvPr>
        </p:nvSpPr>
        <p:spPr>
          <a:xfrm>
            <a:off x="2209800" y="152400"/>
            <a:ext cx="8001000" cy="838200"/>
          </a:xfrm>
        </p:spPr>
        <p:txBody>
          <a:bodyPr/>
          <a:lstStyle/>
          <a:p>
            <a:pPr algn="ctr" eaLnBrk="1" hangingPunct="1"/>
            <a:r>
              <a:rPr lang="en-GB" altLang="it-IT" sz="1600">
                <a:solidFill>
                  <a:srgbClr val="003366"/>
                </a:solidFill>
                <a:ea typeface="ＭＳ Ｐゴシック" panose="020B0600070205080204" pitchFamily="34" charset="-128"/>
              </a:rPr>
              <a:t>Design innovation: Alex Issigonis and the original mini</a:t>
            </a:r>
          </a:p>
        </p:txBody>
      </p:sp>
      <p:sp>
        <p:nvSpPr>
          <p:cNvPr id="48132" name="Rectangle 4">
            <a:extLst>
              <a:ext uri="{FF2B5EF4-FFF2-40B4-BE49-F238E27FC236}">
                <a16:creationId xmlns:a16="http://schemas.microsoft.com/office/drawing/2014/main" id="{EDEF4944-6A10-4E4B-A9D3-F5FB3A068DA6}"/>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pic>
        <p:nvPicPr>
          <p:cNvPr id="48133" name="Immagine 7">
            <a:extLst>
              <a:ext uri="{FF2B5EF4-FFF2-40B4-BE49-F238E27FC236}">
                <a16:creationId xmlns:a16="http://schemas.microsoft.com/office/drawing/2014/main" id="{F8A36B5E-5B0C-43E7-9A5A-252CB7DED1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92364"/>
            <a:ext cx="47894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Immagine 8">
            <a:extLst>
              <a:ext uri="{FF2B5EF4-FFF2-40B4-BE49-F238E27FC236}">
                <a16:creationId xmlns:a16="http://schemas.microsoft.com/office/drawing/2014/main" id="{9EAC7A69-33CF-4BE9-A3D9-D436BF92DB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838200"/>
            <a:ext cx="4467225"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piè di pagina 2">
            <a:extLst>
              <a:ext uri="{FF2B5EF4-FFF2-40B4-BE49-F238E27FC236}">
                <a16:creationId xmlns:a16="http://schemas.microsoft.com/office/drawing/2014/main" id="{51203E87-6E06-4888-B520-ECBF1F1EED1E}"/>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49155" name="Picture 4" descr="eidd ppt fieldb">
            <a:extLst>
              <a:ext uri="{FF2B5EF4-FFF2-40B4-BE49-F238E27FC236}">
                <a16:creationId xmlns:a16="http://schemas.microsoft.com/office/drawing/2014/main" id="{20F793B2-936E-4B82-A446-9DC12877B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7">
            <a:extLst>
              <a:ext uri="{FF2B5EF4-FFF2-40B4-BE49-F238E27FC236}">
                <a16:creationId xmlns:a16="http://schemas.microsoft.com/office/drawing/2014/main" id="{0C7363B9-A8DE-4825-8E61-40F9937404D2}"/>
              </a:ext>
            </a:extLst>
          </p:cNvPr>
          <p:cNvSpPr>
            <a:spLocks noGrp="1" noChangeArrowheads="1"/>
          </p:cNvSpPr>
          <p:nvPr>
            <p:ph type="ctrTitle" idx="4294967295"/>
          </p:nvPr>
        </p:nvSpPr>
        <p:spPr>
          <a:xfrm>
            <a:off x="1981200" y="990600"/>
            <a:ext cx="8305800" cy="4114800"/>
          </a:xfrm>
        </p:spPr>
        <p:txBody>
          <a:bodyPr/>
          <a:lstStyle/>
          <a:p>
            <a:pPr algn="ctr" eaLnBrk="1" hangingPunct="1"/>
            <a:r>
              <a:rPr lang="en-GB" altLang="it-IT" sz="2000">
                <a:solidFill>
                  <a:srgbClr val="003366"/>
                </a:solidFill>
                <a:ea typeface="ＭＳ Ｐゴシック" panose="020B0600070205080204" pitchFamily="34" charset="-128"/>
              </a:rPr>
              <a:t>Why adapt how we think about how we live?</a:t>
            </a:r>
            <a:endParaRPr lang="en-GB" altLang="it-IT" sz="1800">
              <a:solidFill>
                <a:srgbClr val="003366"/>
              </a:solidFill>
              <a:ea typeface="ＭＳ Ｐゴシック" panose="020B0600070205080204" pitchFamily="34" charset="-128"/>
            </a:endParaRPr>
          </a:p>
        </p:txBody>
      </p:sp>
      <p:sp>
        <p:nvSpPr>
          <p:cNvPr id="49157" name="Rectangle 8">
            <a:extLst>
              <a:ext uri="{FF2B5EF4-FFF2-40B4-BE49-F238E27FC236}">
                <a16:creationId xmlns:a16="http://schemas.microsoft.com/office/drawing/2014/main" id="{3994357D-C592-4C3C-AF45-BAC87B5EF578}"/>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piè di pagina 2">
            <a:extLst>
              <a:ext uri="{FF2B5EF4-FFF2-40B4-BE49-F238E27FC236}">
                <a16:creationId xmlns:a16="http://schemas.microsoft.com/office/drawing/2014/main" id="{761411E3-40E0-4BE9-99E9-F338E7A9946F}"/>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51203" name="Picture 4" descr="eidd ppt fieldb">
            <a:extLst>
              <a:ext uri="{FF2B5EF4-FFF2-40B4-BE49-F238E27FC236}">
                <a16:creationId xmlns:a16="http://schemas.microsoft.com/office/drawing/2014/main" id="{6D8FF73B-4BC2-4948-8DEC-286C8528C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7">
            <a:extLst>
              <a:ext uri="{FF2B5EF4-FFF2-40B4-BE49-F238E27FC236}">
                <a16:creationId xmlns:a16="http://schemas.microsoft.com/office/drawing/2014/main" id="{C379CC33-C884-49F6-8D1F-436B65791377}"/>
              </a:ext>
            </a:extLst>
          </p:cNvPr>
          <p:cNvSpPr>
            <a:spLocks noGrp="1" noChangeArrowheads="1"/>
          </p:cNvSpPr>
          <p:nvPr>
            <p:ph type="ctrTitle" idx="4294967295"/>
          </p:nvPr>
        </p:nvSpPr>
        <p:spPr>
          <a:xfrm>
            <a:off x="1981200" y="914400"/>
            <a:ext cx="8305800" cy="4495800"/>
          </a:xfrm>
        </p:spPr>
        <p:txBody>
          <a:bodyPr/>
          <a:lstStyle/>
          <a:p>
            <a:pPr algn="ctr" eaLnBrk="1" hangingPunct="1"/>
            <a:r>
              <a:rPr lang="en-GB" altLang="it-IT" sz="2000">
                <a:solidFill>
                  <a:srgbClr val="003366"/>
                </a:solidFill>
                <a:ea typeface="ＭＳ Ｐゴシック" panose="020B0600070205080204" pitchFamily="34" charset="-128"/>
              </a:rPr>
              <a:t>People with disabilities in Italy</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2014: 6.7% of the population = 4.1 million</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2020: 7.9% of the population = 4.8 million</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2040: 10.7% of the population = 6.7 million</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1000">
                <a:solidFill>
                  <a:srgbClr val="003366"/>
                </a:solidFill>
                <a:ea typeface="ＭＳ Ｐゴシック" panose="020B0600070205080204" pitchFamily="34" charset="-128"/>
              </a:rPr>
              <a:t>Source: Censis, Press release dated 3 May 2014 - http://www.censis.it/7?shadow_comunicato_stampa=120959</a:t>
            </a:r>
          </a:p>
        </p:txBody>
      </p:sp>
      <p:sp>
        <p:nvSpPr>
          <p:cNvPr id="51205" name="Rectangle 8">
            <a:extLst>
              <a:ext uri="{FF2B5EF4-FFF2-40B4-BE49-F238E27FC236}">
                <a16:creationId xmlns:a16="http://schemas.microsoft.com/office/drawing/2014/main" id="{61C00A55-8BF5-4E2E-A3EB-12BD7B1C45B8}"/>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piè di pagina 2">
            <a:extLst>
              <a:ext uri="{FF2B5EF4-FFF2-40B4-BE49-F238E27FC236}">
                <a16:creationId xmlns:a16="http://schemas.microsoft.com/office/drawing/2014/main" id="{CEE1150B-F747-4713-8E2D-49603B5B95BF}"/>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53251" name="Picture 4" descr="eidd ppt fieldb">
            <a:extLst>
              <a:ext uri="{FF2B5EF4-FFF2-40B4-BE49-F238E27FC236}">
                <a16:creationId xmlns:a16="http://schemas.microsoft.com/office/drawing/2014/main" id="{2161D38C-758C-47D2-8C63-6A208F2A3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7">
            <a:extLst>
              <a:ext uri="{FF2B5EF4-FFF2-40B4-BE49-F238E27FC236}">
                <a16:creationId xmlns:a16="http://schemas.microsoft.com/office/drawing/2014/main" id="{4FB9779D-766E-4AC8-9DB7-F9EB6D4DCCA5}"/>
              </a:ext>
            </a:extLst>
          </p:cNvPr>
          <p:cNvSpPr>
            <a:spLocks noGrp="1" noChangeArrowheads="1"/>
          </p:cNvSpPr>
          <p:nvPr>
            <p:ph type="ctrTitle" idx="4294967295"/>
          </p:nvPr>
        </p:nvSpPr>
        <p:spPr>
          <a:xfrm>
            <a:off x="1981200" y="838200"/>
            <a:ext cx="8305800" cy="4495800"/>
          </a:xfrm>
        </p:spPr>
        <p:txBody>
          <a:bodyPr/>
          <a:lstStyle/>
          <a:p>
            <a:pPr algn="ctr" eaLnBrk="1" hangingPunct="1"/>
            <a:r>
              <a:rPr lang="en-GB" altLang="it-IT" sz="2000">
                <a:solidFill>
                  <a:srgbClr val="003366"/>
                </a:solidFill>
                <a:ea typeface="ＭＳ Ｐゴシック" panose="020B0600070205080204" pitchFamily="34" charset="-128"/>
              </a:rPr>
              <a:t>People with disabilities in the EU28</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2014: an estimated 16.0% of the population = 80 million</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1000">
                <a:solidFill>
                  <a:srgbClr val="003366"/>
                </a:solidFill>
                <a:ea typeface="ＭＳ Ｐゴシック" panose="020B0600070205080204" pitchFamily="34" charset="-128"/>
              </a:rPr>
              <a:t>Source: European Union Agency for Fundamental Rights - http://fra.europa.eu/en/theme/people-disabilities</a:t>
            </a:r>
            <a:br>
              <a:rPr lang="en-GB" altLang="it-IT" sz="1000">
                <a:solidFill>
                  <a:srgbClr val="003366"/>
                </a:solidFill>
                <a:ea typeface="ＭＳ Ｐゴシック" panose="020B0600070205080204" pitchFamily="34" charset="-128"/>
              </a:rPr>
            </a:br>
            <a:br>
              <a:rPr lang="en-GB" altLang="it-IT" sz="1000">
                <a:solidFill>
                  <a:srgbClr val="003366"/>
                </a:solidFill>
                <a:ea typeface="ＭＳ Ｐゴシック" panose="020B0600070205080204" pitchFamily="34" charset="-128"/>
              </a:rPr>
            </a:br>
            <a:br>
              <a:rPr lang="en-GB" altLang="it-IT" sz="1000">
                <a:solidFill>
                  <a:srgbClr val="003366"/>
                </a:solidFill>
                <a:ea typeface="ＭＳ Ｐゴシック" panose="020B0600070205080204" pitchFamily="34" charset="-128"/>
              </a:rPr>
            </a:br>
            <a:br>
              <a:rPr lang="en-GB" altLang="it-IT" sz="1000">
                <a:solidFill>
                  <a:srgbClr val="003366"/>
                </a:solidFill>
                <a:ea typeface="ＭＳ Ｐゴシック" panose="020B0600070205080204" pitchFamily="34" charset="-128"/>
              </a:rPr>
            </a:br>
            <a:br>
              <a:rPr lang="en-GB" altLang="it-IT" sz="1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Accessible tourism is worth €800 billion per annum</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1000">
                <a:solidFill>
                  <a:srgbClr val="003366"/>
                </a:solidFill>
                <a:ea typeface="ＭＳ Ｐゴシック" panose="020B0600070205080204" pitchFamily="34" charset="-128"/>
              </a:rPr>
              <a:t>Source: UNWTO Conference on Accessible Tourism in Europe, Republic of San Marino, 19-20 November 2014</a:t>
            </a:r>
          </a:p>
        </p:txBody>
      </p:sp>
      <p:sp>
        <p:nvSpPr>
          <p:cNvPr id="53253" name="Rectangle 8">
            <a:extLst>
              <a:ext uri="{FF2B5EF4-FFF2-40B4-BE49-F238E27FC236}">
                <a16:creationId xmlns:a16="http://schemas.microsoft.com/office/drawing/2014/main" id="{5112537B-5346-4851-9785-40F469265617}"/>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piè di pagina 2">
            <a:extLst>
              <a:ext uri="{FF2B5EF4-FFF2-40B4-BE49-F238E27FC236}">
                <a16:creationId xmlns:a16="http://schemas.microsoft.com/office/drawing/2014/main" id="{767C7B37-3290-4E06-8206-BECF8E174760}"/>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4099" name="Picture 4" descr="eidd ppt fieldb">
            <a:extLst>
              <a:ext uri="{FF2B5EF4-FFF2-40B4-BE49-F238E27FC236}">
                <a16:creationId xmlns:a16="http://schemas.microsoft.com/office/drawing/2014/main" id="{A6EF20F9-DC88-4B15-ABC3-A6702619E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7">
            <a:extLst>
              <a:ext uri="{FF2B5EF4-FFF2-40B4-BE49-F238E27FC236}">
                <a16:creationId xmlns:a16="http://schemas.microsoft.com/office/drawing/2014/main" id="{7BA83545-60B9-4CC5-AB65-AFEAE9A3A961}"/>
              </a:ext>
            </a:extLst>
          </p:cNvPr>
          <p:cNvSpPr>
            <a:spLocks noGrp="1" noChangeArrowheads="1"/>
          </p:cNvSpPr>
          <p:nvPr>
            <p:ph type="ctrTitle" idx="4294967295"/>
          </p:nvPr>
        </p:nvSpPr>
        <p:spPr>
          <a:xfrm>
            <a:off x="1981200" y="1905001"/>
            <a:ext cx="8305800" cy="2746375"/>
          </a:xfrm>
        </p:spPr>
        <p:txBody>
          <a:bodyPr/>
          <a:lstStyle/>
          <a:p>
            <a:pPr algn="ctr" eaLnBrk="1" hangingPunct="1"/>
            <a:r>
              <a:rPr lang="en-GB" altLang="it-IT" sz="2400">
                <a:solidFill>
                  <a:srgbClr val="003366"/>
                </a:solidFill>
                <a:ea typeface="ＭＳ Ｐゴシック" panose="020B0600070205080204" pitchFamily="34" charset="-128"/>
              </a:rPr>
              <a:t>Why Design for All?</a:t>
            </a: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r>
              <a:rPr lang="en-GB" altLang="it-IT" sz="1600">
                <a:solidFill>
                  <a:srgbClr val="003366"/>
                </a:solidFill>
                <a:ea typeface="ＭＳ Ｐゴシック" panose="020B0600070205080204" pitchFamily="34" charset="-128"/>
              </a:rPr>
              <a:t>Tetra Project Kick-off</a:t>
            </a:r>
            <a:br>
              <a:rPr lang="en-GB" altLang="it-IT" sz="1600">
                <a:solidFill>
                  <a:srgbClr val="003366"/>
                </a:solidFill>
                <a:ea typeface="ＭＳ Ｐゴシック" panose="020B0600070205080204" pitchFamily="34" charset="-128"/>
              </a:rPr>
            </a:br>
            <a:br>
              <a:rPr lang="en-GB" altLang="it-IT" sz="1600">
                <a:solidFill>
                  <a:srgbClr val="003366"/>
                </a:solidFill>
                <a:ea typeface="ＭＳ Ｐゴシック" panose="020B0600070205080204" pitchFamily="34" charset="-128"/>
              </a:rPr>
            </a:br>
            <a:br>
              <a:rPr lang="en-GB" altLang="it-IT" sz="1600">
                <a:solidFill>
                  <a:srgbClr val="003366"/>
                </a:solidFill>
                <a:ea typeface="ＭＳ Ｐゴシック" panose="020B0600070205080204" pitchFamily="34" charset="-128"/>
              </a:rPr>
            </a:br>
            <a:r>
              <a:rPr lang="en-GB" altLang="it-IT" sz="1600">
                <a:solidFill>
                  <a:srgbClr val="003366"/>
                </a:solidFill>
                <a:ea typeface="ＭＳ Ｐゴシック" panose="020B0600070205080204" pitchFamily="34" charset="-128"/>
              </a:rPr>
              <a:t>University of Hasselt</a:t>
            </a:r>
            <a:br>
              <a:rPr lang="en-GB" altLang="it-IT" sz="1600">
                <a:solidFill>
                  <a:srgbClr val="003366"/>
                </a:solidFill>
                <a:ea typeface="ＭＳ Ｐゴシック" panose="020B0600070205080204" pitchFamily="34" charset="-128"/>
              </a:rPr>
            </a:br>
            <a:br>
              <a:rPr lang="en-GB" altLang="it-IT" sz="1600">
                <a:solidFill>
                  <a:srgbClr val="003366"/>
                </a:solidFill>
                <a:ea typeface="ＭＳ Ｐゴシック" panose="020B0600070205080204" pitchFamily="34" charset="-128"/>
              </a:rPr>
            </a:br>
            <a:r>
              <a:rPr lang="en-GB" altLang="it-IT" sz="1600">
                <a:solidFill>
                  <a:srgbClr val="003366"/>
                </a:solidFill>
                <a:ea typeface="ＭＳ Ｐゴシック" panose="020B0600070205080204" pitchFamily="34" charset="-128"/>
              </a:rPr>
              <a:t>05</a:t>
            </a:r>
            <a:r>
              <a:rPr lang="is-IS" altLang="it-IT" sz="1600">
                <a:solidFill>
                  <a:srgbClr val="003366"/>
                </a:solidFill>
                <a:ea typeface="ＭＳ Ｐゴシック" panose="020B0600070205080204" pitchFamily="34" charset="-128"/>
              </a:rPr>
              <a:t> November 2019</a:t>
            </a:r>
            <a:r>
              <a:rPr lang="en-US" altLang="it-IT" sz="1600">
                <a:solidFill>
                  <a:srgbClr val="003366"/>
                </a:solidFill>
                <a:ea typeface="ＭＳ Ｐゴシック" panose="020B0600070205080204" pitchFamily="34" charset="-128"/>
              </a:rPr>
              <a:t> </a:t>
            </a:r>
            <a:endParaRPr lang="en-GB" altLang="it-IT" sz="1600">
              <a:solidFill>
                <a:srgbClr val="003366"/>
              </a:solidFill>
              <a:ea typeface="ＭＳ Ｐゴシック" panose="020B0600070205080204" pitchFamily="34" charset="-128"/>
            </a:endParaRPr>
          </a:p>
        </p:txBody>
      </p:sp>
      <p:sp>
        <p:nvSpPr>
          <p:cNvPr id="4101" name="Rectangle 8">
            <a:extLst>
              <a:ext uri="{FF2B5EF4-FFF2-40B4-BE49-F238E27FC236}">
                <a16:creationId xmlns:a16="http://schemas.microsoft.com/office/drawing/2014/main" id="{DD9C8F20-7C39-4C99-8DC9-2F29F9C50C10}"/>
              </a:ext>
            </a:extLst>
          </p:cNvPr>
          <p:cNvSpPr>
            <a:spLocks noGrp="1" noChangeArrowheads="1"/>
          </p:cNvSpPr>
          <p:nvPr>
            <p:ph type="subTitle" idx="4294967295"/>
          </p:nvPr>
        </p:nvSpPr>
        <p:spPr>
          <a:xfrm>
            <a:off x="2711450" y="6019801"/>
            <a:ext cx="6400800" cy="3857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Ambassador, EIDD – Design for All Europe</a:t>
            </a:r>
          </a:p>
          <a:p>
            <a:pPr marL="0" indent="0" algn="ctr" eaLnBrk="1" hangingPunct="1">
              <a:lnSpc>
                <a:spcPct val="80000"/>
              </a:lnSpc>
              <a:buNone/>
            </a:pPr>
            <a:r>
              <a:rPr lang="en-GB" altLang="it-IT" sz="1200">
                <a:ea typeface="ＭＳ Ｐゴシック" panose="020B0600070205080204" pitchFamily="34" charset="-128"/>
              </a:rPr>
              <a:t>Consultant in Strategic Design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piè di pagina 2">
            <a:extLst>
              <a:ext uri="{FF2B5EF4-FFF2-40B4-BE49-F238E27FC236}">
                <a16:creationId xmlns:a16="http://schemas.microsoft.com/office/drawing/2014/main" id="{A0D59FD5-3790-4496-B860-379AD8DC47CC}"/>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55299" name="Picture 4" descr="eidd ppt fieldb">
            <a:extLst>
              <a:ext uri="{FF2B5EF4-FFF2-40B4-BE49-F238E27FC236}">
                <a16:creationId xmlns:a16="http://schemas.microsoft.com/office/drawing/2014/main" id="{49834A14-295C-4F0F-9CD4-CDAA05D9E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9525"/>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7">
            <a:extLst>
              <a:ext uri="{FF2B5EF4-FFF2-40B4-BE49-F238E27FC236}">
                <a16:creationId xmlns:a16="http://schemas.microsoft.com/office/drawing/2014/main" id="{AB551CE8-D6BF-4B6C-900A-B6274E103C6F}"/>
              </a:ext>
            </a:extLst>
          </p:cNvPr>
          <p:cNvSpPr>
            <a:spLocks noGrp="1" noChangeArrowheads="1"/>
          </p:cNvSpPr>
          <p:nvPr>
            <p:ph type="ctrTitle" idx="4294967295"/>
          </p:nvPr>
        </p:nvSpPr>
        <p:spPr>
          <a:xfrm>
            <a:off x="2209800" y="990600"/>
            <a:ext cx="7848600" cy="4114800"/>
          </a:xfrm>
        </p:spPr>
        <p:txBody>
          <a:bodyPr/>
          <a:lstStyle/>
          <a:p>
            <a:pPr algn="ctr"/>
            <a:r>
              <a:rPr lang="en-GB" altLang="it-IT" sz="2000">
                <a:solidFill>
                  <a:srgbClr val="003366"/>
                </a:solidFill>
                <a:ea typeface="ＭＳ Ｐゴシック" panose="020B0600070205080204" pitchFamily="34" charset="-128"/>
              </a:rPr>
              <a:t>Then there is demographic change:</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Accessibility concerns us all, not only those with a disability recognised by the state</a:t>
            </a:r>
            <a:br>
              <a:rPr lang="en-GB" altLang="it-IT" sz="2000">
                <a:solidFill>
                  <a:srgbClr val="003366"/>
                </a:solidFill>
                <a:ea typeface="ＭＳ Ｐゴシック" panose="020B0600070205080204" pitchFamily="34" charset="-128"/>
              </a:rPr>
            </a:br>
            <a:endParaRPr lang="en-GB" altLang="it-IT" sz="2000">
              <a:solidFill>
                <a:srgbClr val="003366"/>
              </a:solidFill>
              <a:ea typeface="ＭＳ Ｐゴシック" panose="020B0600070205080204" pitchFamily="34" charset="-128"/>
            </a:endParaRPr>
          </a:p>
        </p:txBody>
      </p:sp>
      <p:sp>
        <p:nvSpPr>
          <p:cNvPr id="55301" name="Rectangle 8">
            <a:extLst>
              <a:ext uri="{FF2B5EF4-FFF2-40B4-BE49-F238E27FC236}">
                <a16:creationId xmlns:a16="http://schemas.microsoft.com/office/drawing/2014/main" id="{DC12CFFB-70A7-456D-832F-1327178D01A6}"/>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eidd ppt fieldb">
            <a:extLst>
              <a:ext uri="{FF2B5EF4-FFF2-40B4-BE49-F238E27FC236}">
                <a16:creationId xmlns:a16="http://schemas.microsoft.com/office/drawing/2014/main" id="{465F27AD-A30B-4068-B275-2D9D2C5B6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a:extLst>
              <a:ext uri="{FF2B5EF4-FFF2-40B4-BE49-F238E27FC236}">
                <a16:creationId xmlns:a16="http://schemas.microsoft.com/office/drawing/2014/main" id="{8CCC2159-9B82-462C-9455-759A4F61F4FA}"/>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European Population Statistics</a:t>
            </a:r>
          </a:p>
        </p:txBody>
      </p:sp>
      <p:sp>
        <p:nvSpPr>
          <p:cNvPr id="57348" name="Rectangle 4">
            <a:extLst>
              <a:ext uri="{FF2B5EF4-FFF2-40B4-BE49-F238E27FC236}">
                <a16:creationId xmlns:a16="http://schemas.microsoft.com/office/drawing/2014/main" id="{3B6E4A00-CEDB-41EB-8AB5-94871F69E44D}"/>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DD08BEC3-1BEC-4563-BB84-24CEA129955E}"/>
              </a:ext>
            </a:extLst>
          </p:cNvPr>
          <p:cNvGraphicFramePr>
            <a:graphicFrameLocks noGrp="1"/>
          </p:cNvGraphicFramePr>
          <p:nvPr/>
        </p:nvGraphicFramePr>
        <p:xfrm>
          <a:off x="2514600" y="1066801"/>
          <a:ext cx="7467600" cy="3414717"/>
        </p:xfrm>
        <a:graphic>
          <a:graphicData uri="http://schemas.openxmlformats.org/drawingml/2006/table">
            <a:tbl>
              <a:tblPr/>
              <a:tblGrid>
                <a:gridCol w="3886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2004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456,8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449,8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- 1,5%</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67,2%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56,7%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- 52,2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16,4%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13,4%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(65+)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16,4%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29,9%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+ 59,2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4,0%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11,4%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24,5%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1" i="0" u="none" strike="noStrike" cap="none" normalizeH="0" baseline="0">
                          <a:ln>
                            <a:noFill/>
                          </a:ln>
                          <a:solidFill>
                            <a:srgbClr val="003366"/>
                          </a:solidFill>
                          <a:effectLst/>
                          <a:latin typeface="Verdana" charset="0"/>
                          <a:ea typeface="ＭＳ Ｐゴシック" charset="-128"/>
                        </a:rPr>
                        <a:t>52,8%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24,4%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23,7%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48,9%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1" i="0" u="none" strike="noStrike" cap="none" normalizeH="0" baseline="0">
                          <a:ln>
                            <a:noFill/>
                          </a:ln>
                          <a:solidFill>
                            <a:srgbClr val="003366"/>
                          </a:solidFill>
                          <a:effectLst/>
                          <a:latin typeface="Verdana" charset="0"/>
                          <a:ea typeface="ＭＳ Ｐゴシック" charset="-128"/>
                        </a:rPr>
                        <a:t>76,5%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7386" name="CasellaDiTesto 6">
            <a:extLst>
              <a:ext uri="{FF2B5EF4-FFF2-40B4-BE49-F238E27FC236}">
                <a16:creationId xmlns:a16="http://schemas.microsoft.com/office/drawing/2014/main" id="{7C45B456-892E-4C76-94D5-BDB7F3A582DB}"/>
              </a:ext>
            </a:extLst>
          </p:cNvPr>
          <p:cNvSpPr txBox="1">
            <a:spLocks noChangeArrowheads="1"/>
          </p:cNvSpPr>
          <p:nvPr/>
        </p:nvSpPr>
        <p:spPr bwMode="auto">
          <a:xfrm>
            <a:off x="2514600" y="45720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r>
              <a:rPr lang="de-DE" altLang="it-IT" sz="1400">
                <a:solidFill>
                  <a:srgbClr val="003366"/>
                </a:solidFill>
                <a:latin typeface="Arial" panose="020B0604020202020204" pitchFamily="34" charset="0"/>
              </a:rPr>
              <a:t>Highest proportions of 80+ in 2050:</a:t>
            </a:r>
          </a:p>
          <a:p>
            <a:pPr fontAlgn="base">
              <a:spcBef>
                <a:spcPct val="0"/>
              </a:spcBef>
              <a:spcAft>
                <a:spcPct val="0"/>
              </a:spcAft>
              <a:buNone/>
            </a:pPr>
            <a:r>
              <a:rPr lang="de-DE" altLang="it-IT" sz="1400">
                <a:solidFill>
                  <a:srgbClr val="003366"/>
                </a:solidFill>
                <a:latin typeface="Arial" panose="020B0604020202020204" pitchFamily="34" charset="0"/>
              </a:rPr>
              <a:t>Italy: 14,1%</a:t>
            </a:r>
          </a:p>
          <a:p>
            <a:pPr fontAlgn="base">
              <a:spcBef>
                <a:spcPct val="0"/>
              </a:spcBef>
              <a:spcAft>
                <a:spcPct val="0"/>
              </a:spcAft>
              <a:buNone/>
            </a:pPr>
            <a:r>
              <a:rPr lang="de-DE" altLang="it-IT" sz="1400">
                <a:solidFill>
                  <a:srgbClr val="003366"/>
                </a:solidFill>
                <a:latin typeface="Arial" panose="020B0604020202020204" pitchFamily="34" charset="0"/>
              </a:rPr>
              <a:t>Germany: 13,6%</a:t>
            </a:r>
          </a:p>
        </p:txBody>
      </p:sp>
      <p:sp>
        <p:nvSpPr>
          <p:cNvPr id="57387" name="CasellaDiTesto 7">
            <a:extLst>
              <a:ext uri="{FF2B5EF4-FFF2-40B4-BE49-F238E27FC236}">
                <a16:creationId xmlns:a16="http://schemas.microsoft.com/office/drawing/2014/main" id="{4A4AC125-06EE-4A35-99BC-F941EB521DE9}"/>
              </a:ext>
            </a:extLst>
          </p:cNvPr>
          <p:cNvSpPr txBox="1">
            <a:spLocks noChangeArrowheads="1"/>
          </p:cNvSpPr>
          <p:nvPr/>
        </p:nvSpPr>
        <p:spPr bwMode="auto">
          <a:xfrm>
            <a:off x="4419600" y="5486401"/>
            <a:ext cx="320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it-IT" altLang="it-IT" sz="1200">
                <a:solidFill>
                  <a:srgbClr val="003366"/>
                </a:solidFill>
                <a:latin typeface="Arial" panose="020B0604020202020204" pitchFamily="34" charset="0"/>
              </a:rPr>
              <a:t>Source: Eurostat 2005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eidd ppt fieldb">
            <a:extLst>
              <a:ext uri="{FF2B5EF4-FFF2-40B4-BE49-F238E27FC236}">
                <a16:creationId xmlns:a16="http://schemas.microsoft.com/office/drawing/2014/main" id="{56A54D1E-D28C-4EE3-AC94-E9BB48BAF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a:extLst>
              <a:ext uri="{FF2B5EF4-FFF2-40B4-BE49-F238E27FC236}">
                <a16:creationId xmlns:a16="http://schemas.microsoft.com/office/drawing/2014/main" id="{E4C592AF-8064-497D-85FE-5B9DC3B19FFB}"/>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Belgian Population Statistics</a:t>
            </a:r>
          </a:p>
        </p:txBody>
      </p:sp>
      <p:sp>
        <p:nvSpPr>
          <p:cNvPr id="59396" name="Rectangle 4">
            <a:extLst>
              <a:ext uri="{FF2B5EF4-FFF2-40B4-BE49-F238E27FC236}">
                <a16:creationId xmlns:a16="http://schemas.microsoft.com/office/drawing/2014/main" id="{58338D25-96FA-4D28-B530-F6D256330B67}"/>
              </a:ext>
            </a:extLst>
          </p:cNvPr>
          <p:cNvSpPr>
            <a:spLocks noGrp="1" noChangeArrowheads="1"/>
          </p:cNvSpPr>
          <p:nvPr>
            <p:ph type="subTitle" idx="1"/>
          </p:nvPr>
        </p:nvSpPr>
        <p:spPr>
          <a:xfrm>
            <a:off x="2711450" y="6092825"/>
            <a:ext cx="6400800" cy="312738"/>
          </a:xfrm>
        </p:spPr>
        <p:txBody>
          <a:bodyPr/>
          <a:lstStyle/>
          <a:p>
            <a:pPr>
              <a:lnSpc>
                <a:spcPct val="90000"/>
              </a:lnSpc>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 2019</a:t>
            </a:r>
            <a:r>
              <a:rPr lang="en-US" altLang="it-IT" sz="1200">
                <a:ea typeface="ＭＳ Ｐゴシック" panose="020B0600070205080204" pitchFamily="34" charset="-128"/>
              </a:rPr>
              <a:t> </a:t>
            </a:r>
            <a:endParaRPr lang="it-IT"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7BC0A329-EAC4-486C-AE67-58FF917FCD04}"/>
              </a:ext>
            </a:extLst>
          </p:cNvPr>
          <p:cNvGraphicFramePr>
            <a:graphicFrameLocks noGrp="1"/>
          </p:cNvGraphicFramePr>
          <p:nvPr/>
        </p:nvGraphicFramePr>
        <p:xfrm>
          <a:off x="2514600" y="1066801"/>
          <a:ext cx="7467600" cy="3414717"/>
        </p:xfrm>
        <a:graphic>
          <a:graphicData uri="http://schemas.openxmlformats.org/drawingml/2006/table">
            <a:tbl>
              <a:tblPr/>
              <a:tblGrid>
                <a:gridCol w="3886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10.647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11.493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+ 7.95%</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65,4%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53,3%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- 0.837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16,8%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dirty="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dirty="0">
                          <a:ln>
                            <a:noFill/>
                          </a:ln>
                          <a:solidFill>
                            <a:srgbClr val="003366"/>
                          </a:solidFill>
                          <a:effectLst/>
                          <a:latin typeface="Verdana" charset="0"/>
                          <a:ea typeface="ＭＳ Ｐゴシック" charset="-128"/>
                        </a:rPr>
                        <a:t>Elderly (60+)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23,0%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32,3%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+ 1.263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dirty="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4,9%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10,8%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+ 0.720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35,2%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3366"/>
                          </a:solidFill>
                          <a:effectLst/>
                          <a:latin typeface="Verdana" charset="0"/>
                          <a:ea typeface="ＭＳ Ｐゴシック" charset="-128"/>
                        </a:rPr>
                        <a:t>60,6%</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25,7%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30,0%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60,9%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3366"/>
                          </a:solidFill>
                          <a:effectLst/>
                          <a:latin typeface="Verdana" charset="0"/>
                          <a:ea typeface="ＭＳ Ｐゴシック" charset="-128"/>
                        </a:rPr>
                        <a:t>90,6%</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dirty="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9434" name="CasellaDiTesto 7">
            <a:extLst>
              <a:ext uri="{FF2B5EF4-FFF2-40B4-BE49-F238E27FC236}">
                <a16:creationId xmlns:a16="http://schemas.microsoft.com/office/drawing/2014/main" id="{ED733C43-4CA5-4E62-88EC-61A6F80E71CC}"/>
              </a:ext>
            </a:extLst>
          </p:cNvPr>
          <p:cNvSpPr txBox="1">
            <a:spLocks noChangeArrowheads="1"/>
          </p:cNvSpPr>
          <p:nvPr/>
        </p:nvSpPr>
        <p:spPr bwMode="auto">
          <a:xfrm>
            <a:off x="2057400" y="5334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a:solidFill>
                  <a:srgbClr val="003366"/>
                </a:solidFill>
                <a:latin typeface="Arial" panose="020B0604020202020204" pitchFamily="34" charset="0"/>
              </a:rPr>
              <a:t>Source: Population Division, Department of Economic and Social Affairs, United Nations Secretariat, </a:t>
            </a:r>
            <a:r>
              <a:rPr lang="en-GB" altLang="it-IT" sz="1200" i="1">
                <a:solidFill>
                  <a:srgbClr val="003366"/>
                </a:solidFill>
                <a:latin typeface="Arial" panose="020B0604020202020204" pitchFamily="34" charset="0"/>
              </a:rPr>
              <a:t>World Population Prospects, The 2008 Revision</a:t>
            </a:r>
            <a:r>
              <a:rPr lang="en-GB" altLang="it-IT" sz="1200">
                <a:solidFill>
                  <a:srgbClr val="003366"/>
                </a:solidFill>
                <a:latin typeface="Arial" panose="020B0604020202020204" pitchFamily="34" charset="0"/>
              </a:rPr>
              <a:t>. Figures elaborated by P. Kercher.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idd ppt fieldb">
            <a:extLst>
              <a:ext uri="{FF2B5EF4-FFF2-40B4-BE49-F238E27FC236}">
                <a16:creationId xmlns:a16="http://schemas.microsoft.com/office/drawing/2014/main" id="{40CCC57A-E658-49EA-B6B3-640ED18E7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a:extLst>
              <a:ext uri="{FF2B5EF4-FFF2-40B4-BE49-F238E27FC236}">
                <a16:creationId xmlns:a16="http://schemas.microsoft.com/office/drawing/2014/main" id="{6CD0F998-1CC4-42CA-B5C9-05404FC5AB3F}"/>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Italian Population Statistics</a:t>
            </a:r>
          </a:p>
        </p:txBody>
      </p:sp>
      <p:sp>
        <p:nvSpPr>
          <p:cNvPr id="61444" name="Rectangle 4">
            <a:extLst>
              <a:ext uri="{FF2B5EF4-FFF2-40B4-BE49-F238E27FC236}">
                <a16:creationId xmlns:a16="http://schemas.microsoft.com/office/drawing/2014/main" id="{B603F72F-E984-4B4E-852C-C2C267BB089F}"/>
              </a:ext>
            </a:extLst>
          </p:cNvPr>
          <p:cNvSpPr>
            <a:spLocks noGrp="1" noChangeArrowheads="1"/>
          </p:cNvSpPr>
          <p:nvPr>
            <p:ph type="subTitle" idx="1"/>
          </p:nvPr>
        </p:nvSpPr>
        <p:spPr>
          <a:xfrm>
            <a:off x="2711450" y="6092825"/>
            <a:ext cx="6400800" cy="312738"/>
          </a:xfrm>
        </p:spPr>
        <p:txBody>
          <a:bodyPr/>
          <a:lstStyle/>
          <a:p>
            <a:pPr>
              <a:lnSpc>
                <a:spcPct val="90000"/>
              </a:lnSpc>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 2019</a:t>
            </a:r>
            <a:r>
              <a:rPr lang="en-US" altLang="it-IT" sz="1200">
                <a:ea typeface="ＭＳ Ｐゴシック" panose="020B0600070205080204" pitchFamily="34" charset="-128"/>
              </a:rPr>
              <a:t> </a:t>
            </a:r>
            <a:endParaRPr lang="it-IT"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CD443D0E-10F9-4FE2-B9BE-EA534BB7F726}"/>
              </a:ext>
            </a:extLst>
          </p:cNvPr>
          <p:cNvGraphicFramePr>
            <a:graphicFrameLocks noGrp="1"/>
          </p:cNvGraphicFramePr>
          <p:nvPr/>
        </p:nvGraphicFramePr>
        <p:xfrm>
          <a:off x="2514600" y="1066801"/>
          <a:ext cx="7467600" cy="3414717"/>
        </p:xfrm>
        <a:graphic>
          <a:graphicData uri="http://schemas.openxmlformats.org/drawingml/2006/table">
            <a:tbl>
              <a:tblPr/>
              <a:tblGrid>
                <a:gridCol w="3886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59.870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57.066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- 4,68%</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65,4%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53,3%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- 8.898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14,2%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13,5%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(65+)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33,3%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+ 6.692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13,4%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+ 4.075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31,2%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62,2%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21,7%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25,3%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52,9%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87,5%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1482" name="CasellaDiTesto 7">
            <a:extLst>
              <a:ext uri="{FF2B5EF4-FFF2-40B4-BE49-F238E27FC236}">
                <a16:creationId xmlns:a16="http://schemas.microsoft.com/office/drawing/2014/main" id="{1189B8E8-10F3-487A-BA26-D60439370C67}"/>
              </a:ext>
            </a:extLst>
          </p:cNvPr>
          <p:cNvSpPr txBox="1">
            <a:spLocks noChangeArrowheads="1"/>
          </p:cNvSpPr>
          <p:nvPr/>
        </p:nvSpPr>
        <p:spPr bwMode="auto">
          <a:xfrm>
            <a:off x="2057400" y="5334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a:solidFill>
                  <a:srgbClr val="003366"/>
                </a:solidFill>
                <a:latin typeface="Arial" panose="020B0604020202020204" pitchFamily="34" charset="0"/>
              </a:rPr>
              <a:t>Source: Population Division, Department of Economic and Social Affairs, United Nations Secretariat, </a:t>
            </a:r>
            <a:r>
              <a:rPr lang="en-GB" altLang="it-IT" sz="1200" i="1">
                <a:solidFill>
                  <a:srgbClr val="003366"/>
                </a:solidFill>
                <a:latin typeface="Arial" panose="020B0604020202020204" pitchFamily="34" charset="0"/>
              </a:rPr>
              <a:t>World Population Prospects, The 2008 Revision</a:t>
            </a:r>
            <a:r>
              <a:rPr lang="en-GB" altLang="it-IT" sz="1200">
                <a:solidFill>
                  <a:srgbClr val="003366"/>
                </a:solidFill>
                <a:latin typeface="Arial" panose="020B0604020202020204" pitchFamily="34" charset="0"/>
              </a:rPr>
              <a:t>. Figures elaborated by P. Kercher.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idd ppt fieldb">
            <a:extLst>
              <a:ext uri="{FF2B5EF4-FFF2-40B4-BE49-F238E27FC236}">
                <a16:creationId xmlns:a16="http://schemas.microsoft.com/office/drawing/2014/main" id="{7E3EF063-7E59-42A8-A05A-8C2AAA82A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a:extLst>
              <a:ext uri="{FF2B5EF4-FFF2-40B4-BE49-F238E27FC236}">
                <a16:creationId xmlns:a16="http://schemas.microsoft.com/office/drawing/2014/main" id="{D93BDBED-CD7E-4200-A08C-45F5925440EF}"/>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Portuguese Population Statistics</a:t>
            </a:r>
          </a:p>
        </p:txBody>
      </p:sp>
      <p:sp>
        <p:nvSpPr>
          <p:cNvPr id="63492" name="Rectangle 4">
            <a:extLst>
              <a:ext uri="{FF2B5EF4-FFF2-40B4-BE49-F238E27FC236}">
                <a16:creationId xmlns:a16="http://schemas.microsoft.com/office/drawing/2014/main" id="{D5772130-238B-4FB4-B798-DC11152B0CE1}"/>
              </a:ext>
            </a:extLst>
          </p:cNvPr>
          <p:cNvSpPr>
            <a:spLocks noGrp="1" noChangeArrowheads="1"/>
          </p:cNvSpPr>
          <p:nvPr>
            <p:ph type="subTitle" idx="1"/>
          </p:nvPr>
        </p:nvSpPr>
        <p:spPr>
          <a:xfrm>
            <a:off x="2711450" y="6092825"/>
            <a:ext cx="6400800" cy="312738"/>
          </a:xfrm>
        </p:spPr>
        <p:txBody>
          <a:bodyPr/>
          <a:lstStyle/>
          <a:p>
            <a:pPr>
              <a:lnSpc>
                <a:spcPct val="90000"/>
              </a:lnSpc>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 2019</a:t>
            </a:r>
            <a:r>
              <a:rPr lang="en-US" altLang="it-IT" sz="1200">
                <a:ea typeface="ＭＳ Ｐゴシック" panose="020B0600070205080204" pitchFamily="34" charset="-128"/>
              </a:rPr>
              <a:t> </a:t>
            </a:r>
            <a:endParaRPr lang="it-IT"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5952B4DD-9FC3-447D-B4AD-8853DEB1AD8C}"/>
              </a:ext>
            </a:extLst>
          </p:cNvPr>
          <p:cNvGraphicFramePr>
            <a:graphicFrameLocks noGrp="1"/>
          </p:cNvGraphicFramePr>
          <p:nvPr/>
        </p:nvGraphicFramePr>
        <p:xfrm>
          <a:off x="2514600" y="1066801"/>
          <a:ext cx="7467600" cy="3414717"/>
        </p:xfrm>
        <a:graphic>
          <a:graphicData uri="http://schemas.openxmlformats.org/drawingml/2006/table">
            <a:tbl>
              <a:tblPr/>
              <a:tblGrid>
                <a:gridCol w="3886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10.707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10.015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- 0.06%</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61.4%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48.3%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- 1.737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15.3%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13.3%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23.3%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38.4%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+ 1.351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4.4%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11.0%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+ 0.631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37.9%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79.5%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24.9%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27.5%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62.8%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107.0%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3530" name="CasellaDiTesto 7">
            <a:extLst>
              <a:ext uri="{FF2B5EF4-FFF2-40B4-BE49-F238E27FC236}">
                <a16:creationId xmlns:a16="http://schemas.microsoft.com/office/drawing/2014/main" id="{AE2D89DF-058D-4FCF-B2B7-48CEC07FBE15}"/>
              </a:ext>
            </a:extLst>
          </p:cNvPr>
          <p:cNvSpPr txBox="1">
            <a:spLocks noChangeArrowheads="1"/>
          </p:cNvSpPr>
          <p:nvPr/>
        </p:nvSpPr>
        <p:spPr bwMode="auto">
          <a:xfrm>
            <a:off x="2057400" y="5334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a:solidFill>
                  <a:srgbClr val="003366"/>
                </a:solidFill>
                <a:latin typeface="Arial" panose="020B0604020202020204" pitchFamily="34" charset="0"/>
              </a:rPr>
              <a:t>Source: Population Division, Department of Economic and Social Affairs, United Nations Secretariat, </a:t>
            </a:r>
            <a:r>
              <a:rPr lang="en-GB" altLang="it-IT" sz="1200" i="1">
                <a:solidFill>
                  <a:srgbClr val="003366"/>
                </a:solidFill>
                <a:latin typeface="Arial" panose="020B0604020202020204" pitchFamily="34" charset="0"/>
              </a:rPr>
              <a:t>World Population Prospects, The 2008 Revision</a:t>
            </a:r>
            <a:r>
              <a:rPr lang="en-GB" altLang="it-IT" sz="1200">
                <a:solidFill>
                  <a:srgbClr val="003366"/>
                </a:solidFill>
                <a:latin typeface="Arial" panose="020B0604020202020204" pitchFamily="34" charset="0"/>
              </a:rPr>
              <a:t>. Figures elaborated by P. Kercher.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idd ppt fieldb">
            <a:extLst>
              <a:ext uri="{FF2B5EF4-FFF2-40B4-BE49-F238E27FC236}">
                <a16:creationId xmlns:a16="http://schemas.microsoft.com/office/drawing/2014/main" id="{955CDE93-498D-4578-8716-EACEF19D3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a:extLst>
              <a:ext uri="{FF2B5EF4-FFF2-40B4-BE49-F238E27FC236}">
                <a16:creationId xmlns:a16="http://schemas.microsoft.com/office/drawing/2014/main" id="{F5774B41-0C77-4D43-81B3-3B68F6B89FC2}"/>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Turkish Population Statistics</a:t>
            </a:r>
          </a:p>
        </p:txBody>
      </p:sp>
      <p:sp>
        <p:nvSpPr>
          <p:cNvPr id="65540" name="Rectangle 4">
            <a:extLst>
              <a:ext uri="{FF2B5EF4-FFF2-40B4-BE49-F238E27FC236}">
                <a16:creationId xmlns:a16="http://schemas.microsoft.com/office/drawing/2014/main" id="{741D7750-A27E-4A13-8F8C-0CCC8F09D412}"/>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5EA56869-8CBB-4F68-8E49-DF0476991BEC}"/>
              </a:ext>
            </a:extLst>
          </p:cNvPr>
          <p:cNvGraphicFramePr>
            <a:graphicFrameLocks noGrp="1"/>
          </p:cNvGraphicFramePr>
          <p:nvPr/>
        </p:nvGraphicFramePr>
        <p:xfrm>
          <a:off x="2514600" y="1066801"/>
          <a:ext cx="7467600" cy="3414717"/>
        </p:xfrm>
        <a:graphic>
          <a:graphicData uri="http://schemas.openxmlformats.org/drawingml/2006/table">
            <a:tbl>
              <a:tblPr/>
              <a:tblGrid>
                <a:gridCol w="3886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2009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74.816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97.389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+30,17%</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 (15-60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64,4%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58,0%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- 6,4%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26,8%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17,6%</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-9,2%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8,8%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24,4%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1" i="0" u="none" strike="noStrike" cap="none" normalizeH="0" baseline="0">
                          <a:ln>
                            <a:noFill/>
                          </a:ln>
                          <a:solidFill>
                            <a:srgbClr val="003366"/>
                          </a:solidFill>
                          <a:effectLst/>
                          <a:latin typeface="Verdana" charset="0"/>
                          <a:ea typeface="ＭＳ Ｐゴシック" charset="-128"/>
                        </a:rPr>
                        <a:t>+ 17.176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0,8%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3,7%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13,7%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1" i="0" u="none" strike="noStrike" cap="none" normalizeH="0" baseline="0">
                          <a:ln>
                            <a:noFill/>
                          </a:ln>
                          <a:solidFill>
                            <a:srgbClr val="003366"/>
                          </a:solidFill>
                          <a:effectLst/>
                          <a:latin typeface="Verdana" charset="0"/>
                          <a:ea typeface="ＭＳ Ｐゴシック" charset="-128"/>
                        </a:rPr>
                        <a:t>42,1%</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41,6%</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30,3%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0" i="0" u="none" strike="noStrike" cap="none" normalizeH="0" baseline="0">
                          <a:ln>
                            <a:noFill/>
                          </a:ln>
                          <a:solidFill>
                            <a:srgbClr val="003366"/>
                          </a:solidFill>
                          <a:effectLst/>
                          <a:latin typeface="Verdana" charset="0"/>
                          <a:ea typeface="ＭＳ Ｐゴシック" charset="-128"/>
                        </a:rPr>
                        <a:t>55,3%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it-IT" sz="1400" b="1" i="0" u="none" strike="noStrike" cap="none" normalizeH="0" baseline="0">
                          <a:ln>
                            <a:noFill/>
                          </a:ln>
                          <a:solidFill>
                            <a:srgbClr val="003366"/>
                          </a:solidFill>
                          <a:effectLst/>
                          <a:latin typeface="Verdana" charset="0"/>
                          <a:ea typeface="ＭＳ Ｐゴシック" charset="-128"/>
                        </a:rPr>
                        <a:t>72,4%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e-DE"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5578" name="CasellaDiTesto 7">
            <a:extLst>
              <a:ext uri="{FF2B5EF4-FFF2-40B4-BE49-F238E27FC236}">
                <a16:creationId xmlns:a16="http://schemas.microsoft.com/office/drawing/2014/main" id="{290F11F5-44E2-4E32-9ECA-3E382DC66C04}"/>
              </a:ext>
            </a:extLst>
          </p:cNvPr>
          <p:cNvSpPr txBox="1">
            <a:spLocks noChangeArrowheads="1"/>
          </p:cNvSpPr>
          <p:nvPr/>
        </p:nvSpPr>
        <p:spPr bwMode="auto">
          <a:xfrm>
            <a:off x="2057400" y="5334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a:solidFill>
                  <a:srgbClr val="003366"/>
                </a:solidFill>
                <a:latin typeface="Arial" panose="020B0604020202020204" pitchFamily="34" charset="0"/>
              </a:rPr>
              <a:t>Source: Population Division, Department of Economic and Social Affairs, United Nations Secretariat, </a:t>
            </a:r>
            <a:r>
              <a:rPr lang="en-GB" altLang="it-IT" sz="1200" i="1">
                <a:solidFill>
                  <a:srgbClr val="003366"/>
                </a:solidFill>
                <a:latin typeface="Arial" panose="020B0604020202020204" pitchFamily="34" charset="0"/>
              </a:rPr>
              <a:t>World Population Prospects, The 2008 Revision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idd ppt fieldb">
            <a:extLst>
              <a:ext uri="{FF2B5EF4-FFF2-40B4-BE49-F238E27FC236}">
                <a16:creationId xmlns:a16="http://schemas.microsoft.com/office/drawing/2014/main" id="{A8607A8B-03F6-4A57-AA26-446223ADF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a:extLst>
              <a:ext uri="{FF2B5EF4-FFF2-40B4-BE49-F238E27FC236}">
                <a16:creationId xmlns:a16="http://schemas.microsoft.com/office/drawing/2014/main" id="{E759D391-27B9-447E-BD31-85D1FEAD194D}"/>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US Population Statistics</a:t>
            </a:r>
          </a:p>
        </p:txBody>
      </p:sp>
      <p:sp>
        <p:nvSpPr>
          <p:cNvPr id="67588" name="Rectangle 4">
            <a:extLst>
              <a:ext uri="{FF2B5EF4-FFF2-40B4-BE49-F238E27FC236}">
                <a16:creationId xmlns:a16="http://schemas.microsoft.com/office/drawing/2014/main" id="{2661F8F5-8B7C-446E-9CF3-4A12BE2B6A74}"/>
              </a:ext>
            </a:extLst>
          </p:cNvPr>
          <p:cNvSpPr>
            <a:spLocks noGrp="1" noChangeArrowheads="1"/>
          </p:cNvSpPr>
          <p:nvPr>
            <p:ph type="subTitle" idx="1"/>
          </p:nvPr>
        </p:nvSpPr>
        <p:spPr>
          <a:xfrm>
            <a:off x="2711450" y="6092825"/>
            <a:ext cx="6400800" cy="312738"/>
          </a:xfrm>
        </p:spPr>
        <p:txBody>
          <a:bodyPr/>
          <a:lstStyle/>
          <a:p>
            <a:pPr>
              <a:lnSpc>
                <a:spcPct val="90000"/>
              </a:lnSpc>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a:t>
            </a:r>
            <a:r>
              <a:rPr lang="en-US" altLang="it-IT" sz="1200">
                <a:ea typeface="ＭＳ Ｐゴシック" panose="020B0600070205080204" pitchFamily="34" charset="-128"/>
              </a:rPr>
              <a:t> 2019 </a:t>
            </a:r>
            <a:endParaRPr lang="it-IT"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31118BC4-992E-4C6F-AF13-D7830BCB3343}"/>
              </a:ext>
            </a:extLst>
          </p:cNvPr>
          <p:cNvGraphicFramePr>
            <a:graphicFrameLocks noGrp="1"/>
          </p:cNvGraphicFramePr>
          <p:nvPr/>
        </p:nvGraphicFramePr>
        <p:xfrm>
          <a:off x="2514600" y="1066801"/>
          <a:ext cx="7467600" cy="3414717"/>
        </p:xfrm>
        <a:graphic>
          <a:graphicData uri="http://schemas.openxmlformats.org/drawingml/2006/table">
            <a:tbl>
              <a:tblPr/>
              <a:tblGrid>
                <a:gridCol w="3429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314.659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403.932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+ 28.37%</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61.8%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55.6%</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+ 30.127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17.1%</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17.9%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27.4%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+ 54.353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7.8%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+ 19.550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28.9%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49.3%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32.8%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30.8%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61.7%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80.1%</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7626" name="CasellaDiTesto 7">
            <a:extLst>
              <a:ext uri="{FF2B5EF4-FFF2-40B4-BE49-F238E27FC236}">
                <a16:creationId xmlns:a16="http://schemas.microsoft.com/office/drawing/2014/main" id="{398C2BCF-90EC-4A03-925E-F739B7F1BA3B}"/>
              </a:ext>
            </a:extLst>
          </p:cNvPr>
          <p:cNvSpPr txBox="1">
            <a:spLocks noChangeArrowheads="1"/>
          </p:cNvSpPr>
          <p:nvPr/>
        </p:nvSpPr>
        <p:spPr bwMode="auto">
          <a:xfrm>
            <a:off x="2057400" y="5334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a:solidFill>
                  <a:srgbClr val="003366"/>
                </a:solidFill>
                <a:latin typeface="Arial" panose="020B0604020202020204" pitchFamily="34" charset="0"/>
              </a:rPr>
              <a:t>Source: Population Division, Department of Economic and Social Affairs, United Nations Secretariat, </a:t>
            </a:r>
            <a:r>
              <a:rPr lang="en-GB" altLang="it-IT" sz="1200" i="1">
                <a:solidFill>
                  <a:srgbClr val="003366"/>
                </a:solidFill>
                <a:latin typeface="Arial" panose="020B0604020202020204" pitchFamily="34" charset="0"/>
              </a:rPr>
              <a:t>World Population Prospects, The 2008 Revision</a:t>
            </a:r>
            <a:r>
              <a:rPr lang="en-GB" altLang="it-IT" sz="1200">
                <a:solidFill>
                  <a:srgbClr val="003366"/>
                </a:solidFill>
                <a:latin typeface="Arial" panose="020B0604020202020204" pitchFamily="34" charset="0"/>
              </a:rPr>
              <a:t>. Figures elaborated by P. Kercher.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eidd ppt fieldb">
            <a:extLst>
              <a:ext uri="{FF2B5EF4-FFF2-40B4-BE49-F238E27FC236}">
                <a16:creationId xmlns:a16="http://schemas.microsoft.com/office/drawing/2014/main" id="{42F7F11E-E7D7-4763-AFE9-C737C5C52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63C91661-4923-4D21-83C7-BB8E40379145}"/>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Chinese Population Statistics</a:t>
            </a:r>
          </a:p>
        </p:txBody>
      </p:sp>
      <p:sp>
        <p:nvSpPr>
          <p:cNvPr id="69636" name="Rectangle 4">
            <a:extLst>
              <a:ext uri="{FF2B5EF4-FFF2-40B4-BE49-F238E27FC236}">
                <a16:creationId xmlns:a16="http://schemas.microsoft.com/office/drawing/2014/main" id="{DBFF902E-DD05-4D57-9C8D-989A8382D780}"/>
              </a:ext>
            </a:extLst>
          </p:cNvPr>
          <p:cNvSpPr>
            <a:spLocks noGrp="1" noChangeArrowheads="1"/>
          </p:cNvSpPr>
          <p:nvPr>
            <p:ph type="subTitle" idx="1"/>
          </p:nvPr>
        </p:nvSpPr>
        <p:spPr>
          <a:xfrm>
            <a:off x="2711450" y="6092825"/>
            <a:ext cx="6400800" cy="312738"/>
          </a:xfrm>
        </p:spPr>
        <p:txBody>
          <a:bodyPr/>
          <a:lstStyle/>
          <a:p>
            <a:pPr>
              <a:lnSpc>
                <a:spcPct val="90000"/>
              </a:lnSpc>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a:t>
            </a:r>
            <a:r>
              <a:rPr lang="en-US" altLang="it-IT" sz="1200">
                <a:ea typeface="ＭＳ Ｐゴシック" panose="020B0600070205080204" pitchFamily="34" charset="-128"/>
              </a:rPr>
              <a:t> 2019 </a:t>
            </a:r>
            <a:endParaRPr lang="it-IT"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8ED833E3-20DF-401B-9771-FB72C44D6BEF}"/>
              </a:ext>
            </a:extLst>
          </p:cNvPr>
          <p:cNvGraphicFramePr>
            <a:graphicFrameLocks noGrp="1"/>
          </p:cNvGraphicFramePr>
          <p:nvPr/>
        </p:nvGraphicFramePr>
        <p:xfrm>
          <a:off x="2514600" y="1066801"/>
          <a:ext cx="7467600" cy="3414717"/>
        </p:xfrm>
        <a:graphic>
          <a:graphicData uri="http://schemas.openxmlformats.org/drawingml/2006/table">
            <a:tbl>
              <a:tblPr/>
              <a:tblGrid>
                <a:gridCol w="3124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1.345.731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1.417.045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+ 5.30%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67.9%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53.7%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- 152.788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15.3%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11.9%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31.1%</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+ 280.559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7.2%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+ 83.187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17.5%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57.9%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40.0%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28.5%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57.5%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86.4%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9674" name="CasellaDiTesto 7">
            <a:extLst>
              <a:ext uri="{FF2B5EF4-FFF2-40B4-BE49-F238E27FC236}">
                <a16:creationId xmlns:a16="http://schemas.microsoft.com/office/drawing/2014/main" id="{7F6F97F2-6F86-4084-9B5C-769DE7E078A2}"/>
              </a:ext>
            </a:extLst>
          </p:cNvPr>
          <p:cNvSpPr txBox="1">
            <a:spLocks noChangeArrowheads="1"/>
          </p:cNvSpPr>
          <p:nvPr/>
        </p:nvSpPr>
        <p:spPr bwMode="auto">
          <a:xfrm>
            <a:off x="2057400" y="5334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a:solidFill>
                  <a:srgbClr val="003366"/>
                </a:solidFill>
                <a:latin typeface="Arial" panose="020B0604020202020204" pitchFamily="34" charset="0"/>
              </a:rPr>
              <a:t>Source: Population Division, Department of Economic and Social Affairs, United Nations Secretariat, </a:t>
            </a:r>
            <a:r>
              <a:rPr lang="en-GB" altLang="it-IT" sz="1200" i="1">
                <a:solidFill>
                  <a:srgbClr val="003366"/>
                </a:solidFill>
                <a:latin typeface="Arial" panose="020B0604020202020204" pitchFamily="34" charset="0"/>
              </a:rPr>
              <a:t>World Population Prospects, The 2008 Revision</a:t>
            </a:r>
            <a:r>
              <a:rPr lang="en-GB" altLang="it-IT" sz="1200">
                <a:solidFill>
                  <a:srgbClr val="003366"/>
                </a:solidFill>
                <a:latin typeface="Arial" panose="020B0604020202020204" pitchFamily="34" charset="0"/>
              </a:rPr>
              <a:t>. Figures elaborated by P. Kercher.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eidd ppt fieldb">
            <a:extLst>
              <a:ext uri="{FF2B5EF4-FFF2-40B4-BE49-F238E27FC236}">
                <a16:creationId xmlns:a16="http://schemas.microsoft.com/office/drawing/2014/main" id="{85617997-94E3-484E-AC08-FBF964B2E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a:extLst>
              <a:ext uri="{FF2B5EF4-FFF2-40B4-BE49-F238E27FC236}">
                <a16:creationId xmlns:a16="http://schemas.microsoft.com/office/drawing/2014/main" id="{027368D1-9B8F-4373-A52C-1FF9AE435ADA}"/>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Brazilian Population Statistics</a:t>
            </a:r>
          </a:p>
        </p:txBody>
      </p:sp>
      <p:sp>
        <p:nvSpPr>
          <p:cNvPr id="71684" name="Rectangle 4">
            <a:extLst>
              <a:ext uri="{FF2B5EF4-FFF2-40B4-BE49-F238E27FC236}">
                <a16:creationId xmlns:a16="http://schemas.microsoft.com/office/drawing/2014/main" id="{B8F2D57C-2F96-4AB8-AAE8-573B42D2F74D}"/>
              </a:ext>
            </a:extLst>
          </p:cNvPr>
          <p:cNvSpPr>
            <a:spLocks noGrp="1" noChangeArrowheads="1"/>
          </p:cNvSpPr>
          <p:nvPr>
            <p:ph type="subTitle" idx="1"/>
          </p:nvPr>
        </p:nvSpPr>
        <p:spPr>
          <a:xfrm>
            <a:off x="2711450" y="6092825"/>
            <a:ext cx="6400800" cy="312738"/>
          </a:xfrm>
        </p:spPr>
        <p:txBody>
          <a:bodyPr/>
          <a:lstStyle/>
          <a:p>
            <a:pPr>
              <a:lnSpc>
                <a:spcPct val="90000"/>
              </a:lnSpc>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a:t>
            </a:r>
            <a:r>
              <a:rPr lang="en-US" altLang="it-IT" sz="1200">
                <a:ea typeface="ＭＳ Ｐゴシック" panose="020B0600070205080204" pitchFamily="34" charset="-128"/>
              </a:rPr>
              <a:t> 2019 </a:t>
            </a:r>
            <a:endParaRPr lang="it-IT"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2CA29BEA-A6DB-4DB6-AAA9-EF89EE184796}"/>
              </a:ext>
            </a:extLst>
          </p:cNvPr>
          <p:cNvGraphicFramePr>
            <a:graphicFrameLocks noGrp="1"/>
          </p:cNvGraphicFramePr>
          <p:nvPr/>
        </p:nvGraphicFramePr>
        <p:xfrm>
          <a:off x="2514600" y="1066801"/>
          <a:ext cx="7467600" cy="3497266"/>
        </p:xfrm>
        <a:graphic>
          <a:graphicData uri="http://schemas.openxmlformats.org/drawingml/2006/table">
            <a:tbl>
              <a:tblPr/>
              <a:tblGrid>
                <a:gridCol w="3124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193.734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217.512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+ 12.27%</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64.2%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- 2.570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61962">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25.9%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14.7%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9.9%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29.3%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+ 44.551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6.5%</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+ 11.426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15.4%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52.3%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40.4%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26.3%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55.8%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3366"/>
                          </a:solidFill>
                          <a:effectLst/>
                          <a:latin typeface="Verdana" charset="0"/>
                          <a:ea typeface="ＭＳ Ｐゴシック" charset="-128"/>
                        </a:rPr>
                        <a:t>78.8%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1722" name="CasellaDiTesto 7">
            <a:extLst>
              <a:ext uri="{FF2B5EF4-FFF2-40B4-BE49-F238E27FC236}">
                <a16:creationId xmlns:a16="http://schemas.microsoft.com/office/drawing/2014/main" id="{AB284E3E-05E5-479B-AF23-77D6BCD4CAEC}"/>
              </a:ext>
            </a:extLst>
          </p:cNvPr>
          <p:cNvSpPr txBox="1">
            <a:spLocks noChangeArrowheads="1"/>
          </p:cNvSpPr>
          <p:nvPr/>
        </p:nvSpPr>
        <p:spPr bwMode="auto">
          <a:xfrm>
            <a:off x="2057400" y="5334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a:solidFill>
                  <a:srgbClr val="003366"/>
                </a:solidFill>
                <a:latin typeface="Arial" panose="020B0604020202020204" pitchFamily="34" charset="0"/>
              </a:rPr>
              <a:t>Source: Population Division, Department of Economic and Social Affairs, United Nations Secretariat, </a:t>
            </a:r>
            <a:r>
              <a:rPr lang="en-GB" altLang="it-IT" sz="1200" i="1">
                <a:solidFill>
                  <a:srgbClr val="003366"/>
                </a:solidFill>
                <a:latin typeface="Arial" panose="020B0604020202020204" pitchFamily="34" charset="0"/>
              </a:rPr>
              <a:t>World Population Prospects, The 2008 Revision</a:t>
            </a:r>
            <a:r>
              <a:rPr lang="en-GB" altLang="it-IT" sz="1200">
                <a:solidFill>
                  <a:srgbClr val="003366"/>
                </a:solidFill>
                <a:latin typeface="Arial" panose="020B0604020202020204" pitchFamily="34" charset="0"/>
              </a:rPr>
              <a:t>. Figures elaborated by P. Kercher.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eidd ppt fieldb">
            <a:extLst>
              <a:ext uri="{FF2B5EF4-FFF2-40B4-BE49-F238E27FC236}">
                <a16:creationId xmlns:a16="http://schemas.microsoft.com/office/drawing/2014/main" id="{C4951FE9-D03B-4C29-A799-5426B9043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a:extLst>
              <a:ext uri="{FF2B5EF4-FFF2-40B4-BE49-F238E27FC236}">
                <a16:creationId xmlns:a16="http://schemas.microsoft.com/office/drawing/2014/main" id="{E13984CB-CF50-481B-9E12-6FEC25F46591}"/>
              </a:ext>
            </a:extLst>
          </p:cNvPr>
          <p:cNvSpPr>
            <a:spLocks noGrp="1" noChangeArrowheads="1"/>
          </p:cNvSpPr>
          <p:nvPr>
            <p:ph type="ctrTitle"/>
          </p:nvPr>
        </p:nvSpPr>
        <p:spPr>
          <a:xfrm>
            <a:off x="1703389" y="152400"/>
            <a:ext cx="8785225" cy="609600"/>
          </a:xfrm>
        </p:spPr>
        <p:txBody>
          <a:bodyPr/>
          <a:lstStyle/>
          <a:p>
            <a:pPr algn="ctr"/>
            <a:r>
              <a:rPr lang="en-GB" altLang="it-IT" sz="2000">
                <a:solidFill>
                  <a:srgbClr val="003366"/>
                </a:solidFill>
                <a:ea typeface="ＭＳ Ｐゴシック" panose="020B0600070205080204" pitchFamily="34" charset="-128"/>
              </a:rPr>
              <a:t>Korean Population Statistics</a:t>
            </a:r>
          </a:p>
        </p:txBody>
      </p:sp>
      <p:sp>
        <p:nvSpPr>
          <p:cNvPr id="73732" name="Rectangle 4">
            <a:extLst>
              <a:ext uri="{FF2B5EF4-FFF2-40B4-BE49-F238E27FC236}">
                <a16:creationId xmlns:a16="http://schemas.microsoft.com/office/drawing/2014/main" id="{D16ABA0D-84D7-4E24-AB5E-99E6522350B7}"/>
              </a:ext>
            </a:extLst>
          </p:cNvPr>
          <p:cNvSpPr>
            <a:spLocks noGrp="1" noChangeArrowheads="1"/>
          </p:cNvSpPr>
          <p:nvPr>
            <p:ph type="subTitle" idx="1"/>
          </p:nvPr>
        </p:nvSpPr>
        <p:spPr>
          <a:xfrm>
            <a:off x="2711450" y="6092825"/>
            <a:ext cx="6400800" cy="312738"/>
          </a:xfrm>
        </p:spPr>
        <p:txBody>
          <a:bodyPr/>
          <a:lstStyle/>
          <a:p>
            <a:pPr>
              <a:lnSpc>
                <a:spcPct val="90000"/>
              </a:lnSpc>
            </a:pPr>
            <a:r>
              <a:rPr lang="it-IT" altLang="it-IT" sz="1200">
                <a:ea typeface="ＭＳ Ｐゴシック" panose="020B0600070205080204" pitchFamily="34" charset="-128"/>
              </a:rPr>
              <a:t>Pete Kercher – Hasselt</a:t>
            </a:r>
            <a:r>
              <a:rPr lang="en-GB" altLang="it-IT" sz="1200">
                <a:ea typeface="ＭＳ Ｐゴシック" panose="020B0600070205080204" pitchFamily="34" charset="-128"/>
              </a:rPr>
              <a:t> – 05 November</a:t>
            </a:r>
            <a:r>
              <a:rPr lang="en-US" altLang="it-IT" sz="1200">
                <a:ea typeface="ＭＳ Ｐゴシック" panose="020B0600070205080204" pitchFamily="34" charset="-128"/>
              </a:rPr>
              <a:t> 2019 </a:t>
            </a:r>
            <a:endParaRPr lang="it-IT" altLang="it-IT">
              <a:ea typeface="ＭＳ Ｐゴシック" panose="020B0600070205080204" pitchFamily="34" charset="-128"/>
            </a:endParaRPr>
          </a:p>
        </p:txBody>
      </p:sp>
      <p:graphicFrame>
        <p:nvGraphicFramePr>
          <p:cNvPr id="6" name="Tabella 5">
            <a:extLst>
              <a:ext uri="{FF2B5EF4-FFF2-40B4-BE49-F238E27FC236}">
                <a16:creationId xmlns:a16="http://schemas.microsoft.com/office/drawing/2014/main" id="{86039C60-D3E0-400C-B059-A7134A4AA411}"/>
              </a:ext>
            </a:extLst>
          </p:cNvPr>
          <p:cNvGraphicFramePr>
            <a:graphicFrameLocks noGrp="1"/>
          </p:cNvGraphicFramePr>
          <p:nvPr/>
        </p:nvGraphicFramePr>
        <p:xfrm>
          <a:off x="2514600" y="1066801"/>
          <a:ext cx="7467600" cy="3497266"/>
        </p:xfrm>
        <a:graphic>
          <a:graphicData uri="http://schemas.openxmlformats.org/drawingml/2006/table">
            <a:tbl>
              <a:tblPr/>
              <a:tblGrid>
                <a:gridCol w="3124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2009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2050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rgbClr val="003366"/>
                          </a:solidFill>
                          <a:effectLst/>
                          <a:latin typeface="Verdana" charset="0"/>
                          <a:ea typeface="ＭＳ Ｐゴシック" charset="-128"/>
                        </a:rPr>
                        <a:t>Change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Overall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48.333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44.077 m</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- 8.8%</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Working age population</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68.1%</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47.8%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- 11.926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61962">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Children (0-14 years)</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16.8%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11.4%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(60+)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15.1%</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40.8%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+ 10.685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Very elderly (80+)</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1.9%</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12.7%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+ 4.680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Elderly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22.6%</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3366"/>
                          </a:solidFill>
                          <a:effectLst/>
                          <a:latin typeface="Verdana" charset="0"/>
                          <a:ea typeface="ＭＳ Ｐゴシック" charset="-128"/>
                        </a:rPr>
                        <a:t>85.4%</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Young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24.7%</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23.8%</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3">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a:ln>
                            <a:noFill/>
                          </a:ln>
                          <a:solidFill>
                            <a:srgbClr val="003366"/>
                          </a:solidFill>
                          <a:effectLst/>
                          <a:latin typeface="Verdana" charset="0"/>
                          <a:ea typeface="ＭＳ Ｐゴシック" charset="-128"/>
                        </a:rPr>
                        <a:t>Total dependence ratio</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3366"/>
                          </a:solidFill>
                          <a:effectLst/>
                          <a:latin typeface="Verdana" charset="0"/>
                          <a:ea typeface="ＭＳ Ｐゴシック" charset="-128"/>
                        </a:rPr>
                        <a:t>47.3%</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3366"/>
                          </a:solidFill>
                          <a:effectLst/>
                          <a:latin typeface="Verdana" charset="0"/>
                          <a:ea typeface="ＭＳ Ｐゴシック" charset="-128"/>
                        </a:rPr>
                        <a:t>109.2%</a:t>
                      </a:r>
                    </a:p>
                  </a:txBody>
                  <a:tcPr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bg1"/>
                          </a:solidFill>
                          <a:latin typeface="Verdana" charset="0"/>
                          <a:ea typeface="ＭＳ Ｐゴシック" charset="-128"/>
                        </a:defRPr>
                      </a:lvl1pPr>
                      <a:lvl2pPr marL="742950" indent="-285750">
                        <a:spcBef>
                          <a:spcPct val="20000"/>
                        </a:spcBef>
                        <a:defRPr>
                          <a:solidFill>
                            <a:schemeClr val="bg1"/>
                          </a:solidFill>
                          <a:latin typeface="Verdana" charset="0"/>
                          <a:ea typeface="ＭＳ Ｐゴシック" charset="-128"/>
                        </a:defRPr>
                      </a:lvl2pPr>
                      <a:lvl3pPr marL="1143000" indent="-228600">
                        <a:spcBef>
                          <a:spcPct val="20000"/>
                        </a:spcBef>
                        <a:defRPr sz="2000">
                          <a:solidFill>
                            <a:schemeClr val="bg1"/>
                          </a:solidFill>
                          <a:latin typeface="Verdana" charset="0"/>
                          <a:ea typeface="ＭＳ Ｐゴシック" charset="-128"/>
                        </a:defRPr>
                      </a:lvl3pPr>
                      <a:lvl4pPr marL="1600200" indent="-228600">
                        <a:spcBef>
                          <a:spcPct val="20000"/>
                        </a:spcBef>
                        <a:defRPr sz="1400">
                          <a:solidFill>
                            <a:schemeClr val="bg1"/>
                          </a:solidFill>
                          <a:latin typeface="Verdana" charset="0"/>
                          <a:ea typeface="ＭＳ Ｐゴシック" charset="-128"/>
                        </a:defRPr>
                      </a:lvl4pPr>
                      <a:lvl5pPr marL="2057400" indent="-228600">
                        <a:spcBef>
                          <a:spcPct val="20000"/>
                        </a:spcBef>
                        <a:defRPr sz="1400">
                          <a:solidFill>
                            <a:schemeClr val="bg1"/>
                          </a:solidFill>
                          <a:latin typeface="Verdana" charset="0"/>
                          <a:ea typeface="ＭＳ Ｐゴシック" charset="-128"/>
                        </a:defRPr>
                      </a:lvl5pPr>
                      <a:lvl6pPr marL="2514600" indent="-228600" eaLnBrk="0" fontAlgn="base" hangingPunct="0">
                        <a:spcBef>
                          <a:spcPct val="20000"/>
                        </a:spcBef>
                        <a:spcAft>
                          <a:spcPct val="0"/>
                        </a:spcAft>
                        <a:defRPr sz="1400">
                          <a:solidFill>
                            <a:schemeClr val="bg1"/>
                          </a:solidFill>
                          <a:latin typeface="Verdana" charset="0"/>
                          <a:ea typeface="ＭＳ Ｐゴシック" charset="-128"/>
                        </a:defRPr>
                      </a:lvl6pPr>
                      <a:lvl7pPr marL="2971800" indent="-228600" eaLnBrk="0" fontAlgn="base" hangingPunct="0">
                        <a:spcBef>
                          <a:spcPct val="20000"/>
                        </a:spcBef>
                        <a:spcAft>
                          <a:spcPct val="0"/>
                        </a:spcAft>
                        <a:defRPr sz="1400">
                          <a:solidFill>
                            <a:schemeClr val="bg1"/>
                          </a:solidFill>
                          <a:latin typeface="Verdana" charset="0"/>
                          <a:ea typeface="ＭＳ Ｐゴシック" charset="-128"/>
                        </a:defRPr>
                      </a:lvl7pPr>
                      <a:lvl8pPr marL="3429000" indent="-228600" eaLnBrk="0" fontAlgn="base" hangingPunct="0">
                        <a:spcBef>
                          <a:spcPct val="20000"/>
                        </a:spcBef>
                        <a:spcAft>
                          <a:spcPct val="0"/>
                        </a:spcAft>
                        <a:defRPr sz="1400">
                          <a:solidFill>
                            <a:schemeClr val="bg1"/>
                          </a:solidFill>
                          <a:latin typeface="Verdana" charset="0"/>
                          <a:ea typeface="ＭＳ Ｐゴシック" charset="-128"/>
                        </a:defRPr>
                      </a:lvl8pPr>
                      <a:lvl9pPr marL="3886200" indent="-228600" eaLnBrk="0" fontAlgn="base" hangingPunct="0">
                        <a:spcBef>
                          <a:spcPct val="20000"/>
                        </a:spcBef>
                        <a:spcAft>
                          <a:spcPct val="0"/>
                        </a:spcAft>
                        <a:defRPr sz="1400">
                          <a:solidFill>
                            <a:schemeClr val="bg1"/>
                          </a:solidFill>
                          <a:latin typeface="Verdana"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dirty="0">
                        <a:ln>
                          <a:noFill/>
                        </a:ln>
                        <a:solidFill>
                          <a:srgbClr val="003366"/>
                        </a:solidFill>
                        <a:effectLst/>
                        <a:latin typeface="Verdana" charset="0"/>
                        <a:ea typeface="ＭＳ Ｐゴシック"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3770" name="CasellaDiTesto 7">
            <a:extLst>
              <a:ext uri="{FF2B5EF4-FFF2-40B4-BE49-F238E27FC236}">
                <a16:creationId xmlns:a16="http://schemas.microsoft.com/office/drawing/2014/main" id="{106BA53C-D93C-45F4-A5AE-BEF3373EEA47}"/>
              </a:ext>
            </a:extLst>
          </p:cNvPr>
          <p:cNvSpPr txBox="1">
            <a:spLocks noChangeArrowheads="1"/>
          </p:cNvSpPr>
          <p:nvPr/>
        </p:nvSpPr>
        <p:spPr bwMode="auto">
          <a:xfrm>
            <a:off x="2057400" y="5334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a:solidFill>
                  <a:srgbClr val="003366"/>
                </a:solidFill>
                <a:latin typeface="Arial" panose="020B0604020202020204" pitchFamily="34" charset="0"/>
              </a:rPr>
              <a:t>Source: Population Division, Department of Economic and Social Affairs, United Nations Secretariat, </a:t>
            </a:r>
            <a:r>
              <a:rPr lang="en-GB" altLang="it-IT" sz="1200" i="1">
                <a:solidFill>
                  <a:srgbClr val="003366"/>
                </a:solidFill>
                <a:latin typeface="Arial" panose="020B0604020202020204" pitchFamily="34" charset="0"/>
              </a:rPr>
              <a:t>World Population Prospects, The 2008 Revision</a:t>
            </a:r>
            <a:r>
              <a:rPr lang="en-GB" altLang="it-IT" sz="1200">
                <a:solidFill>
                  <a:srgbClr val="003366"/>
                </a:solidFill>
                <a:latin typeface="Arial" panose="020B0604020202020204" pitchFamily="34" charset="0"/>
              </a:rPr>
              <a:t>. Figures elaborated by P. Kercher.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idd ppt fieldb">
            <a:extLst>
              <a:ext uri="{FF2B5EF4-FFF2-40B4-BE49-F238E27FC236}">
                <a16:creationId xmlns:a16="http://schemas.microsoft.com/office/drawing/2014/main" id="{2617E0E6-6353-4D35-89FE-97D1364C9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C30CCEBC-3FED-49E9-B4C6-18F32CBE7C12}"/>
              </a:ext>
            </a:extLst>
          </p:cNvPr>
          <p:cNvSpPr>
            <a:spLocks noGrp="1" noChangeArrowheads="1"/>
          </p:cNvSpPr>
          <p:nvPr>
            <p:ph type="ctrTitle"/>
          </p:nvPr>
        </p:nvSpPr>
        <p:spPr>
          <a:xfrm>
            <a:off x="2209800" y="188914"/>
            <a:ext cx="7772400" cy="5678487"/>
          </a:xfrm>
        </p:spPr>
        <p:txBody>
          <a:bodyPr/>
          <a:lstStyle/>
          <a:p>
            <a:pPr algn="ctr" eaLnBrk="1" hangingPunct="1"/>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Established in Dublin in 1993</a:t>
            </a:r>
            <a:br>
              <a:rPr lang="en-GB" altLang="it-IT" sz="2400">
                <a:solidFill>
                  <a:srgbClr val="003366"/>
                </a:solidFill>
                <a:ea typeface="ＭＳ Ｐゴシック" panose="020B0600070205080204" pitchFamily="34" charset="-128"/>
              </a:rPr>
            </a:br>
            <a:br>
              <a:rPr lang="en-GB" altLang="it-IT" sz="1600">
                <a:solidFill>
                  <a:srgbClr val="003366"/>
                </a:solidFill>
                <a:ea typeface="ＭＳ Ｐゴシック" panose="020B0600070205080204" pitchFamily="34" charset="-128"/>
              </a:rPr>
            </a:br>
            <a:r>
              <a:rPr lang="en-GB" altLang="it-IT" sz="1600">
                <a:solidFill>
                  <a:srgbClr val="003366"/>
                </a:solidFill>
                <a:ea typeface="ＭＳ Ｐゴシック" panose="020B0600070205080204" pitchFamily="34" charset="-128"/>
              </a:rPr>
              <a:t>as the European Institute for Design and Disability</a:t>
            </a:r>
          </a:p>
        </p:txBody>
      </p:sp>
      <p:sp>
        <p:nvSpPr>
          <p:cNvPr id="6148" name="Rectangle 4">
            <a:extLst>
              <a:ext uri="{FF2B5EF4-FFF2-40B4-BE49-F238E27FC236}">
                <a16:creationId xmlns:a16="http://schemas.microsoft.com/office/drawing/2014/main" id="{13A7991E-3858-4268-8505-ADEB9D436352}"/>
              </a:ext>
            </a:extLst>
          </p:cNvPr>
          <p:cNvSpPr>
            <a:spLocks noGrp="1" noChangeArrowheads="1"/>
          </p:cNvSpPr>
          <p:nvPr>
            <p:ph type="subTitle" idx="1"/>
          </p:nvPr>
        </p:nvSpPr>
        <p:spPr>
          <a:xfrm>
            <a:off x="2711450" y="6096001"/>
            <a:ext cx="6400800" cy="309563"/>
          </a:xfrm>
        </p:spPr>
        <p:txBody>
          <a:bodyPr/>
          <a:lstStyle/>
          <a:p>
            <a:pPr eaLnBrk="1" hangingPunct="1">
              <a:lnSpc>
                <a:spcPct val="8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
        <p:nvSpPr>
          <p:cNvPr id="6149" name="Rectangle 5">
            <a:extLst>
              <a:ext uri="{FF2B5EF4-FFF2-40B4-BE49-F238E27FC236}">
                <a16:creationId xmlns:a16="http://schemas.microsoft.com/office/drawing/2014/main" id="{A3E12520-2734-478B-8D00-BAEF846DB5CF}"/>
              </a:ext>
            </a:extLst>
          </p:cNvPr>
          <p:cNvSpPr>
            <a:spLocks noChangeArrowheads="1"/>
          </p:cNvSpPr>
          <p:nvPr/>
        </p:nvSpPr>
        <p:spPr bwMode="auto">
          <a:xfrm>
            <a:off x="2209800" y="2971801"/>
            <a:ext cx="7848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700338" algn="ctr"/>
                <a:tab pos="5400675" algn="r"/>
              </a:tabLst>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tabLst>
                <a:tab pos="2700338" algn="ctr"/>
                <a:tab pos="5400675" algn="r"/>
              </a:tabLst>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tabLst>
                <a:tab pos="2700338" algn="ctr"/>
                <a:tab pos="5400675" algn="r"/>
              </a:tabLst>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tabLst>
                <a:tab pos="2700338" algn="ctr"/>
                <a:tab pos="5400675" algn="r"/>
              </a:tabLst>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tabLst>
                <a:tab pos="2700338" algn="ctr"/>
                <a:tab pos="5400675" algn="r"/>
              </a:tabLst>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2700338" algn="ctr"/>
                <a:tab pos="5400675" algn="r"/>
              </a:tabLst>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2700338" algn="ctr"/>
                <a:tab pos="5400675" algn="r"/>
              </a:tabLst>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2700338" algn="ctr"/>
                <a:tab pos="5400675" algn="r"/>
              </a:tabLst>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2700338" algn="ctr"/>
                <a:tab pos="5400675" algn="r"/>
              </a:tabLst>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en-GB" altLang="it-IT" sz="1200" b="1">
                <a:solidFill>
                  <a:srgbClr val="000000"/>
                </a:solidFill>
                <a:latin typeface="Arial" panose="020B0604020202020204" pitchFamily="34" charset="0"/>
              </a:rPr>
              <a:t> </a:t>
            </a:r>
            <a:endParaRPr lang="en-GB" altLang="it-IT" sz="1000">
              <a:solidFill>
                <a:srgbClr val="000000"/>
              </a:solidFill>
              <a:latin typeface="Arial" panose="020B0604020202020204" pitchFamily="34" charset="0"/>
            </a:endParaRPr>
          </a:p>
          <a:p>
            <a:pPr algn="ctr" eaLnBrk="0" fontAlgn="base" hangingPunct="0">
              <a:spcBef>
                <a:spcPct val="0"/>
              </a:spcBef>
              <a:spcAft>
                <a:spcPct val="0"/>
              </a:spcAft>
              <a:buNone/>
            </a:pPr>
            <a:r>
              <a:rPr lang="en-GB" altLang="it-IT" sz="1600" b="1">
                <a:solidFill>
                  <a:srgbClr val="003366"/>
                </a:solidFill>
              </a:rPr>
              <a:t>EIDD – DESIGN FOR ALL EUROPE</a:t>
            </a:r>
            <a:endParaRPr lang="en-GB" altLang="it-IT" sz="1600">
              <a:solidFill>
                <a:srgbClr val="003366"/>
              </a:solidFill>
              <a:latin typeface="Arial" panose="020B0604020202020204" pitchFamily="34" charset="0"/>
            </a:endParaRPr>
          </a:p>
          <a:p>
            <a:pPr algn="ctr" eaLnBrk="0" fontAlgn="base" hangingPunct="0">
              <a:spcBef>
                <a:spcPct val="0"/>
              </a:spcBef>
              <a:spcAft>
                <a:spcPct val="0"/>
              </a:spcAft>
              <a:buNone/>
            </a:pPr>
            <a:r>
              <a:rPr lang="en-GB" altLang="it-IT" sz="1600">
                <a:solidFill>
                  <a:srgbClr val="003366"/>
                </a:solidFill>
              </a:rPr>
              <a:t> </a:t>
            </a:r>
            <a:endParaRPr lang="en-GB" altLang="it-IT" sz="1600">
              <a:solidFill>
                <a:srgbClr val="003366"/>
              </a:solidFill>
              <a:latin typeface="Arial" panose="020B0604020202020204" pitchFamily="34" charset="0"/>
            </a:endParaRPr>
          </a:p>
          <a:p>
            <a:pPr algn="ctr" eaLnBrk="0" fontAlgn="base" hangingPunct="0">
              <a:spcBef>
                <a:spcPct val="0"/>
              </a:spcBef>
              <a:spcAft>
                <a:spcPct val="0"/>
              </a:spcAft>
              <a:buNone/>
            </a:pPr>
            <a:r>
              <a:rPr lang="en-GB" altLang="it-IT" sz="1400">
                <a:solidFill>
                  <a:srgbClr val="003366"/>
                </a:solidFill>
              </a:rPr>
              <a:t>ENHANCING THE QUALITY OF LIFE THROUGH DESIGN FOR ALL</a:t>
            </a:r>
            <a:r>
              <a:rPr lang="it-IT" altLang="it-IT" sz="1400">
                <a:solidFill>
                  <a:srgbClr val="000000"/>
                </a:solidFill>
                <a:latin typeface="Arial" panose="020B0604020202020204" pitchFamily="34" charset="0"/>
              </a:rPr>
              <a:t> </a:t>
            </a:r>
          </a:p>
        </p:txBody>
      </p:sp>
      <p:pic>
        <p:nvPicPr>
          <p:cNvPr id="6150" name="Picture 6" descr="EIDDlogoGroot">
            <a:extLst>
              <a:ext uri="{FF2B5EF4-FFF2-40B4-BE49-F238E27FC236}">
                <a16:creationId xmlns:a16="http://schemas.microsoft.com/office/drawing/2014/main" id="{1D24DB37-387D-40E0-8680-9DC628481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1866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eidd ppt fieldb">
            <a:extLst>
              <a:ext uri="{FF2B5EF4-FFF2-40B4-BE49-F238E27FC236}">
                <a16:creationId xmlns:a16="http://schemas.microsoft.com/office/drawing/2014/main" id="{63FA21EC-626D-432B-BD1F-C1AE5BEE8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a:extLst>
              <a:ext uri="{FF2B5EF4-FFF2-40B4-BE49-F238E27FC236}">
                <a16:creationId xmlns:a16="http://schemas.microsoft.com/office/drawing/2014/main" id="{931B2F41-FCA0-4E2A-9927-C56E49B69CBA}"/>
              </a:ext>
            </a:extLst>
          </p:cNvPr>
          <p:cNvSpPr>
            <a:spLocks noGrp="1" noChangeArrowheads="1"/>
          </p:cNvSpPr>
          <p:nvPr>
            <p:ph type="ctrTitle"/>
          </p:nvPr>
        </p:nvSpPr>
        <p:spPr>
          <a:xfrm>
            <a:off x="1703389" y="2130425"/>
            <a:ext cx="8785225" cy="2019300"/>
          </a:xfrm>
        </p:spPr>
        <p:txBody>
          <a:bodyPr/>
          <a:lstStyle/>
          <a:p>
            <a:pPr algn="ctr"/>
            <a:r>
              <a:rPr lang="en-GB" altLang="it-IT" sz="2000">
                <a:solidFill>
                  <a:srgbClr val="003366"/>
                </a:solidFill>
                <a:ea typeface="ＭＳ Ｐゴシック" panose="020B0600070205080204" pitchFamily="34" charset="-128"/>
              </a:rPr>
              <a:t>The three most frequent barriers are prejudicial responses: </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“It cannot be done” </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“It is too expensive” </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 “We’ve always done it that way”</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endParaRPr lang="en-GB" altLang="it-IT" sz="2000">
              <a:solidFill>
                <a:srgbClr val="003366"/>
              </a:solidFill>
              <a:ea typeface="ＭＳ Ｐゴシック" panose="020B0600070205080204" pitchFamily="34" charset="-128"/>
            </a:endParaRPr>
          </a:p>
        </p:txBody>
      </p:sp>
      <p:sp>
        <p:nvSpPr>
          <p:cNvPr id="75780" name="Rectangle 4">
            <a:extLst>
              <a:ext uri="{FF2B5EF4-FFF2-40B4-BE49-F238E27FC236}">
                <a16:creationId xmlns:a16="http://schemas.microsoft.com/office/drawing/2014/main" id="{4B9026AA-F16A-4BA4-A18D-9996E3C1C936}"/>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eidd ppt fieldb">
            <a:extLst>
              <a:ext uri="{FF2B5EF4-FFF2-40B4-BE49-F238E27FC236}">
                <a16:creationId xmlns:a16="http://schemas.microsoft.com/office/drawing/2014/main" id="{E4F82AE3-99F1-42EB-B24A-1977B556A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extLst>
              <a:ext uri="{FF2B5EF4-FFF2-40B4-BE49-F238E27FC236}">
                <a16:creationId xmlns:a16="http://schemas.microsoft.com/office/drawing/2014/main" id="{94454BFD-24C3-4C83-B0B7-53F8880B3B64}"/>
              </a:ext>
            </a:extLst>
          </p:cNvPr>
          <p:cNvSpPr>
            <a:spLocks noGrp="1" noChangeArrowheads="1"/>
          </p:cNvSpPr>
          <p:nvPr>
            <p:ph type="ctrTitle"/>
          </p:nvPr>
        </p:nvSpPr>
        <p:spPr>
          <a:xfrm>
            <a:off x="1703389" y="2130425"/>
            <a:ext cx="8785225" cy="2019300"/>
          </a:xfrm>
        </p:spPr>
        <p:txBody>
          <a:bodyPr/>
          <a:lstStyle/>
          <a:p>
            <a:pPr algn="ctr"/>
            <a:r>
              <a:rPr lang="en-GB" altLang="ja-JP" sz="2000">
                <a:solidFill>
                  <a:srgbClr val="003366"/>
                </a:solidFill>
                <a:ea typeface="ＭＳ Ｐゴシック" panose="020B0600070205080204" pitchFamily="34" charset="-128"/>
              </a:rPr>
              <a:t>The first is an error in design thinking.</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“Impossible” means you are not thinking outside the box:</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your mindset is too narrow, </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you have not exhausted the options.</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“Impossible” is not part of the creative’s vocabulary.</a:t>
            </a:r>
            <a:br>
              <a:rPr lang="en-GB" altLang="ja-JP" sz="2000">
                <a:solidFill>
                  <a:srgbClr val="003366"/>
                </a:solidFill>
                <a:ea typeface="ＭＳ Ｐゴシック" panose="020B0600070205080204" pitchFamily="34" charset="-128"/>
              </a:rPr>
            </a:br>
            <a:endParaRPr lang="en-GB" altLang="it-IT" sz="2000">
              <a:solidFill>
                <a:srgbClr val="003366"/>
              </a:solidFill>
              <a:ea typeface="ＭＳ Ｐゴシック" panose="020B0600070205080204" pitchFamily="34" charset="-128"/>
            </a:endParaRPr>
          </a:p>
        </p:txBody>
      </p:sp>
      <p:sp>
        <p:nvSpPr>
          <p:cNvPr id="76804" name="Rectangle 4">
            <a:extLst>
              <a:ext uri="{FF2B5EF4-FFF2-40B4-BE49-F238E27FC236}">
                <a16:creationId xmlns:a16="http://schemas.microsoft.com/office/drawing/2014/main" id="{9B533808-F268-4146-8C0D-0E1DDEC48A28}"/>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idd ppt fieldb">
            <a:extLst>
              <a:ext uri="{FF2B5EF4-FFF2-40B4-BE49-F238E27FC236}">
                <a16:creationId xmlns:a16="http://schemas.microsoft.com/office/drawing/2014/main" id="{585A4319-8661-4B7B-8AE1-9D5C8529A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a:extLst>
              <a:ext uri="{FF2B5EF4-FFF2-40B4-BE49-F238E27FC236}">
                <a16:creationId xmlns:a16="http://schemas.microsoft.com/office/drawing/2014/main" id="{7DAC9A8F-9A07-4120-A544-02DBBD04B275}"/>
              </a:ext>
            </a:extLst>
          </p:cNvPr>
          <p:cNvSpPr>
            <a:spLocks noGrp="1" noChangeArrowheads="1"/>
          </p:cNvSpPr>
          <p:nvPr>
            <p:ph type="ctrTitle"/>
          </p:nvPr>
        </p:nvSpPr>
        <p:spPr>
          <a:xfrm>
            <a:off x="1703389" y="2130425"/>
            <a:ext cx="8785225" cy="2019300"/>
          </a:xfrm>
        </p:spPr>
        <p:txBody>
          <a:bodyPr/>
          <a:lstStyle/>
          <a:p>
            <a:pPr algn="ctr"/>
            <a:br>
              <a:rPr lang="en-GB" altLang="it-IT"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The second is an error in accounting practice:</a:t>
            </a:r>
            <a:br>
              <a:rPr lang="en-GB" altLang="ja-JP"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“The art of economics consists in looking not merely at the immediate but at the longer effects of any act or policy; it consists in tracing the consequences of that policy not merely for one group but for all groups.”</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br>
              <a:rPr lang="it-IT" altLang="it-IT" sz="3200">
                <a:solidFill>
                  <a:srgbClr val="003366"/>
                </a:solidFill>
                <a:ea typeface="ＭＳ Ｐゴシック" panose="020B0600070205080204" pitchFamily="34" charset="-128"/>
              </a:rPr>
            </a:br>
            <a:r>
              <a:rPr lang="it-IT" altLang="it-IT" sz="1200">
                <a:solidFill>
                  <a:srgbClr val="003366"/>
                </a:solidFill>
                <a:ea typeface="ＭＳ Ｐゴシック" panose="020B0600070205080204" pitchFamily="34" charset="-128"/>
              </a:rPr>
              <a:t>Source: </a:t>
            </a:r>
            <a:r>
              <a:rPr lang="en-GB" altLang="it-IT" sz="1200">
                <a:solidFill>
                  <a:srgbClr val="003366"/>
                </a:solidFill>
                <a:ea typeface="ＭＳ Ｐゴシック" panose="020B0600070205080204" pitchFamily="34" charset="-128"/>
              </a:rPr>
              <a:t>Henry Hazlitt, </a:t>
            </a:r>
            <a:r>
              <a:rPr lang="en-GB" altLang="it-IT" sz="1200" i="1">
                <a:solidFill>
                  <a:srgbClr val="003366"/>
                </a:solidFill>
                <a:ea typeface="ＭＳ Ｐゴシック" panose="020B0600070205080204" pitchFamily="34" charset="-128"/>
              </a:rPr>
              <a:t>Economics in One Lesson</a:t>
            </a:r>
            <a:r>
              <a:rPr lang="en-GB" altLang="it-IT" sz="1200">
                <a:solidFill>
                  <a:srgbClr val="003366"/>
                </a:solidFill>
                <a:ea typeface="ＭＳ Ｐゴシック" panose="020B0600070205080204" pitchFamily="34" charset="-128"/>
              </a:rPr>
              <a:t>, 1946</a:t>
            </a:r>
            <a:endParaRPr lang="en-GB" altLang="it-IT" sz="2000">
              <a:solidFill>
                <a:srgbClr val="003366"/>
              </a:solidFill>
              <a:ea typeface="ＭＳ Ｐゴシック" panose="020B0600070205080204" pitchFamily="34" charset="-128"/>
            </a:endParaRPr>
          </a:p>
        </p:txBody>
      </p:sp>
      <p:sp>
        <p:nvSpPr>
          <p:cNvPr id="77828" name="Rectangle 4">
            <a:extLst>
              <a:ext uri="{FF2B5EF4-FFF2-40B4-BE49-F238E27FC236}">
                <a16:creationId xmlns:a16="http://schemas.microsoft.com/office/drawing/2014/main" id="{81280071-B8C7-4FF7-810B-AC02AB05874B}"/>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piè di pagina 2">
            <a:extLst>
              <a:ext uri="{FF2B5EF4-FFF2-40B4-BE49-F238E27FC236}">
                <a16:creationId xmlns:a16="http://schemas.microsoft.com/office/drawing/2014/main" id="{71DF61EC-F9C8-461A-9B84-EC3A61A3241B}"/>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endParaRPr lang="de-DE" altLang="it-IT" sz="1400">
              <a:solidFill>
                <a:srgbClr val="FFFFFF"/>
              </a:solidFill>
            </a:endParaRPr>
          </a:p>
        </p:txBody>
      </p:sp>
      <p:pic>
        <p:nvPicPr>
          <p:cNvPr id="78851" name="Picture 2" descr="eidd ppt fieldb">
            <a:extLst>
              <a:ext uri="{FF2B5EF4-FFF2-40B4-BE49-F238E27FC236}">
                <a16:creationId xmlns:a16="http://schemas.microsoft.com/office/drawing/2014/main" id="{BC0ED45C-4D91-4C9C-8FA8-69BBC67E5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3">
            <a:extLst>
              <a:ext uri="{FF2B5EF4-FFF2-40B4-BE49-F238E27FC236}">
                <a16:creationId xmlns:a16="http://schemas.microsoft.com/office/drawing/2014/main" id="{0BEA8286-CEC2-4B64-A82C-C1EBAEDB191D}"/>
              </a:ext>
            </a:extLst>
          </p:cNvPr>
          <p:cNvSpPr>
            <a:spLocks noGrp="1" noChangeArrowheads="1"/>
          </p:cNvSpPr>
          <p:nvPr>
            <p:ph type="ctrTitle" idx="4294967295"/>
          </p:nvPr>
        </p:nvSpPr>
        <p:spPr>
          <a:xfrm>
            <a:off x="1981200" y="1371601"/>
            <a:ext cx="8382000" cy="3508375"/>
          </a:xfrm>
        </p:spPr>
        <p:txBody>
          <a:bodyPr/>
          <a:lstStyle/>
          <a:p>
            <a:pPr algn="ctr" eaLnBrk="1" hangingPunct="1"/>
            <a:r>
              <a:rPr lang="en-GB" altLang="it-IT" sz="1800">
                <a:solidFill>
                  <a:srgbClr val="003366"/>
                </a:solidFill>
                <a:ea typeface="ＭＳ Ｐゴシック" panose="020B0600070205080204" pitchFamily="34" charset="-128"/>
              </a:rPr>
              <a:t>The principle: </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rethinking the concept of Return on Investments in our places, products, communications and systems</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as an investment in quality of life, positive experience and happiness</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to reduce healthcare costs generated by depression among the elderly</a:t>
            </a:r>
          </a:p>
        </p:txBody>
      </p:sp>
      <p:sp>
        <p:nvSpPr>
          <p:cNvPr id="78853" name="Rectangle 4">
            <a:extLst>
              <a:ext uri="{FF2B5EF4-FFF2-40B4-BE49-F238E27FC236}">
                <a16:creationId xmlns:a16="http://schemas.microsoft.com/office/drawing/2014/main" id="{02192E12-6A4E-4A7B-8058-48502DB02E7A}"/>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endParaRPr lang="en-GB" altLang="it-IT" sz="1800">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piè di pagina 2">
            <a:extLst>
              <a:ext uri="{FF2B5EF4-FFF2-40B4-BE49-F238E27FC236}">
                <a16:creationId xmlns:a16="http://schemas.microsoft.com/office/drawing/2014/main" id="{3E142B3B-170F-4E76-99A4-5E9F58D35D4C}"/>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endParaRPr lang="de-DE" altLang="it-IT" sz="1400">
              <a:solidFill>
                <a:srgbClr val="FFFFFF"/>
              </a:solidFill>
            </a:endParaRPr>
          </a:p>
        </p:txBody>
      </p:sp>
      <p:pic>
        <p:nvPicPr>
          <p:cNvPr id="80899" name="Picture 2" descr="eidd ppt fieldb">
            <a:extLst>
              <a:ext uri="{FF2B5EF4-FFF2-40B4-BE49-F238E27FC236}">
                <a16:creationId xmlns:a16="http://schemas.microsoft.com/office/drawing/2014/main" id="{83F70C3E-74AC-433C-9A84-6A380B20B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463"/>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3">
            <a:extLst>
              <a:ext uri="{FF2B5EF4-FFF2-40B4-BE49-F238E27FC236}">
                <a16:creationId xmlns:a16="http://schemas.microsoft.com/office/drawing/2014/main" id="{FD0A577A-FF5D-4291-98DF-44A8BEBE94E9}"/>
              </a:ext>
            </a:extLst>
          </p:cNvPr>
          <p:cNvSpPr>
            <a:spLocks noGrp="1" noChangeArrowheads="1"/>
          </p:cNvSpPr>
          <p:nvPr>
            <p:ph type="ctrTitle" idx="4294967295"/>
          </p:nvPr>
        </p:nvSpPr>
        <p:spPr>
          <a:xfrm>
            <a:off x="1981200" y="1371601"/>
            <a:ext cx="8382000" cy="3508375"/>
          </a:xfrm>
        </p:spPr>
        <p:txBody>
          <a:bodyPr/>
          <a:lstStyle/>
          <a:p>
            <a:pPr algn="ctr" eaLnBrk="1" hangingPunct="1"/>
            <a:r>
              <a:rPr lang="en-GB" altLang="it-IT" sz="1800">
                <a:solidFill>
                  <a:srgbClr val="003366"/>
                </a:solidFill>
                <a:ea typeface="ＭＳ Ｐゴシック" panose="020B0600070205080204" pitchFamily="34" charset="-128"/>
              </a:rPr>
              <a:t>How? </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Accessibility and Design for All in society and culture enable participation </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Participation enables socialisation</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Socialisation generates endorphin neurotransmitters </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Endorphins stave off the development of depression and the resulting psychosomatic conditions and physical pathologies</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A reduction in psychosomatic and physical pathologies means lower healthcare costs</a:t>
            </a:r>
          </a:p>
        </p:txBody>
      </p:sp>
      <p:sp>
        <p:nvSpPr>
          <p:cNvPr id="80901" name="Rectangle 4">
            <a:extLst>
              <a:ext uri="{FF2B5EF4-FFF2-40B4-BE49-F238E27FC236}">
                <a16:creationId xmlns:a16="http://schemas.microsoft.com/office/drawing/2014/main" id="{714841EA-A5FE-4F93-97CA-8332A4659F1B}"/>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endParaRPr lang="en-GB" altLang="it-IT" sz="1800">
              <a:ea typeface="ＭＳ Ｐゴシック" panose="020B0600070205080204" pitchFamily="34"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eidd ppt fieldb">
            <a:extLst>
              <a:ext uri="{FF2B5EF4-FFF2-40B4-BE49-F238E27FC236}">
                <a16:creationId xmlns:a16="http://schemas.microsoft.com/office/drawing/2014/main" id="{C97D918F-7A22-4A38-A6DE-529044654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id="{5317E4CA-43EF-4EAA-8810-FEF068A9C17B}"/>
              </a:ext>
            </a:extLst>
          </p:cNvPr>
          <p:cNvSpPr>
            <a:spLocks noGrp="1" noChangeArrowheads="1"/>
          </p:cNvSpPr>
          <p:nvPr>
            <p:ph type="ctrTitle"/>
          </p:nvPr>
        </p:nvSpPr>
        <p:spPr>
          <a:xfrm>
            <a:off x="1703389" y="2130425"/>
            <a:ext cx="8785225" cy="2019300"/>
          </a:xfrm>
        </p:spPr>
        <p:txBody>
          <a:bodyPr/>
          <a:lstStyle/>
          <a:p>
            <a:pPr algn="ct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The third is a sign of fear of change.</a:t>
            </a: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It is intrinsically conservative: the opposite of innovation.</a:t>
            </a:r>
            <a:endParaRPr lang="en-GB" altLang="it-IT" sz="2000">
              <a:solidFill>
                <a:srgbClr val="003366"/>
              </a:solidFill>
              <a:ea typeface="ＭＳ Ｐゴシック" panose="020B0600070205080204" pitchFamily="34" charset="-128"/>
            </a:endParaRPr>
          </a:p>
        </p:txBody>
      </p:sp>
      <p:sp>
        <p:nvSpPr>
          <p:cNvPr id="82948" name="Rectangle 4">
            <a:extLst>
              <a:ext uri="{FF2B5EF4-FFF2-40B4-BE49-F238E27FC236}">
                <a16:creationId xmlns:a16="http://schemas.microsoft.com/office/drawing/2014/main" id="{40CD4560-A2B3-45D8-979F-29F58CD91E2F}"/>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eidd ppt fieldb">
            <a:extLst>
              <a:ext uri="{FF2B5EF4-FFF2-40B4-BE49-F238E27FC236}">
                <a16:creationId xmlns:a16="http://schemas.microsoft.com/office/drawing/2014/main" id="{6053C25B-1325-4EF5-AE4E-BB50ADC60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a:extLst>
              <a:ext uri="{FF2B5EF4-FFF2-40B4-BE49-F238E27FC236}">
                <a16:creationId xmlns:a16="http://schemas.microsoft.com/office/drawing/2014/main" id="{31DAF8F0-5A18-498A-AE7C-A60EF33C5D33}"/>
              </a:ext>
            </a:extLst>
          </p:cNvPr>
          <p:cNvSpPr>
            <a:spLocks noGrp="1" noChangeArrowheads="1"/>
          </p:cNvSpPr>
          <p:nvPr>
            <p:ph type="ctrTitle"/>
          </p:nvPr>
        </p:nvSpPr>
        <p:spPr>
          <a:xfrm>
            <a:off x="1747838" y="5181600"/>
            <a:ext cx="8812212" cy="609600"/>
          </a:xfrm>
        </p:spPr>
        <p:txBody>
          <a:bodyPr/>
          <a:lstStyle/>
          <a:p>
            <a:pPr algn="ctr"/>
            <a:br>
              <a:rPr lang="en-GB" altLang="ja-JP" sz="2000">
                <a:solidFill>
                  <a:srgbClr val="003366"/>
                </a:solidFill>
                <a:ea typeface="ＭＳ Ｐゴシック" panose="020B0600070205080204" pitchFamily="34" charset="-128"/>
              </a:rPr>
            </a:br>
            <a:r>
              <a:rPr lang="en-GB" altLang="ja-JP" sz="2000">
                <a:solidFill>
                  <a:srgbClr val="003366"/>
                </a:solidFill>
                <a:ea typeface="ＭＳ Ｐゴシック" panose="020B0600070205080204" pitchFamily="34" charset="-128"/>
              </a:rPr>
              <a:t>Every chain is only as strong as its weakest link.</a:t>
            </a:r>
            <a:endParaRPr lang="en-GB" altLang="it-IT" sz="2000">
              <a:solidFill>
                <a:srgbClr val="003366"/>
              </a:solidFill>
              <a:ea typeface="ＭＳ Ｐゴシック" panose="020B0600070205080204" pitchFamily="34" charset="-128"/>
            </a:endParaRPr>
          </a:p>
        </p:txBody>
      </p:sp>
      <p:sp>
        <p:nvSpPr>
          <p:cNvPr id="83972" name="Rectangle 4">
            <a:extLst>
              <a:ext uri="{FF2B5EF4-FFF2-40B4-BE49-F238E27FC236}">
                <a16:creationId xmlns:a16="http://schemas.microsoft.com/office/drawing/2014/main" id="{94657A3D-1E87-4118-9A35-EA9508A8B785}"/>
              </a:ext>
            </a:extLst>
          </p:cNvPr>
          <p:cNvSpPr>
            <a:spLocks noGrp="1" noChangeArrowheads="1"/>
          </p:cNvSpPr>
          <p:nvPr>
            <p:ph type="subTitle" idx="1"/>
          </p:nvPr>
        </p:nvSpPr>
        <p:spPr>
          <a:xfrm>
            <a:off x="2711450" y="6092825"/>
            <a:ext cx="6400800" cy="312738"/>
          </a:xfrm>
        </p:spPr>
        <p:txBody>
          <a:bodyPr/>
          <a:lstStyle/>
          <a:p>
            <a:pPr>
              <a:lnSpc>
                <a:spcPct val="9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200">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a:p>
            <a:pPr>
              <a:lnSpc>
                <a:spcPct val="90000"/>
              </a:lnSpc>
            </a:pPr>
            <a:endParaRPr lang="en-GB" altLang="it-IT">
              <a:ea typeface="ＭＳ Ｐゴシック" panose="020B0600070205080204" pitchFamily="34" charset="-128"/>
            </a:endParaRPr>
          </a:p>
        </p:txBody>
      </p:sp>
      <p:pic>
        <p:nvPicPr>
          <p:cNvPr id="83973" name="Immagine 1">
            <a:extLst>
              <a:ext uri="{FF2B5EF4-FFF2-40B4-BE49-F238E27FC236}">
                <a16:creationId xmlns:a16="http://schemas.microsoft.com/office/drawing/2014/main" id="{1C1E85D9-E4FC-4B18-AFB8-D0075C78C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4938"/>
            <a:ext cx="7659688"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piè di pagina 2">
            <a:extLst>
              <a:ext uri="{FF2B5EF4-FFF2-40B4-BE49-F238E27FC236}">
                <a16:creationId xmlns:a16="http://schemas.microsoft.com/office/drawing/2014/main" id="{7B796303-2C86-4B84-8FCE-971EEE5D37E1}"/>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de-DE" altLang="it-IT" sz="1400">
              <a:solidFill>
                <a:srgbClr val="FFFFFF"/>
              </a:solidFill>
            </a:endParaRPr>
          </a:p>
        </p:txBody>
      </p:sp>
      <p:pic>
        <p:nvPicPr>
          <p:cNvPr id="84995" name="Picture 2" descr="eidd ppt fieldb">
            <a:extLst>
              <a:ext uri="{FF2B5EF4-FFF2-40B4-BE49-F238E27FC236}">
                <a16:creationId xmlns:a16="http://schemas.microsoft.com/office/drawing/2014/main" id="{ABE78447-071C-4D44-9B3D-A321BDD94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3">
            <a:extLst>
              <a:ext uri="{FF2B5EF4-FFF2-40B4-BE49-F238E27FC236}">
                <a16:creationId xmlns:a16="http://schemas.microsoft.com/office/drawing/2014/main" id="{692E8E19-3FBC-43A0-BA9E-5B4A120A549F}"/>
              </a:ext>
            </a:extLst>
          </p:cNvPr>
          <p:cNvSpPr>
            <a:spLocks noGrp="1" noChangeArrowheads="1"/>
          </p:cNvSpPr>
          <p:nvPr>
            <p:ph type="ctrTitle" idx="4294967295"/>
          </p:nvPr>
        </p:nvSpPr>
        <p:spPr>
          <a:xfrm>
            <a:off x="2209800" y="2130426"/>
            <a:ext cx="7772400" cy="2441575"/>
          </a:xfrm>
        </p:spPr>
        <p:txBody>
          <a:bodyPr/>
          <a:lstStyle/>
          <a:p>
            <a:pPr algn="ctr" eaLnBrk="1" hangingPunct="1"/>
            <a:r>
              <a:rPr lang="en-GB" altLang="it-IT" sz="2000">
                <a:solidFill>
                  <a:srgbClr val="003366"/>
                </a:solidFill>
                <a:ea typeface="ＭＳ Ｐゴシック" panose="020B0600070205080204" pitchFamily="34" charset="-128"/>
              </a:rPr>
              <a:t>Thankyou for your attention</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www.dfaeurope.eu   strategicdesign@ksdc.eu</a:t>
            </a:r>
            <a:endParaRPr lang="en-GB" altLang="it-IT" sz="1600">
              <a:solidFill>
                <a:srgbClr val="003366"/>
              </a:solidFill>
              <a:ea typeface="ＭＳ Ｐゴシック" panose="020B0600070205080204" pitchFamily="34" charset="-128"/>
            </a:endParaRPr>
          </a:p>
        </p:txBody>
      </p:sp>
      <p:sp>
        <p:nvSpPr>
          <p:cNvPr id="84997" name="Rectangle 4">
            <a:extLst>
              <a:ext uri="{FF2B5EF4-FFF2-40B4-BE49-F238E27FC236}">
                <a16:creationId xmlns:a16="http://schemas.microsoft.com/office/drawing/2014/main" id="{C699AAE4-6E9E-4155-A8EB-6CD9AC4DE0FC}"/>
              </a:ext>
            </a:extLst>
          </p:cNvPr>
          <p:cNvSpPr>
            <a:spLocks noGrp="1" noChangeArrowheads="1"/>
          </p:cNvSpPr>
          <p:nvPr>
            <p:ph type="subTitle" idx="4294967295"/>
          </p:nvPr>
        </p:nvSpPr>
        <p:spPr>
          <a:xfrm>
            <a:off x="2711450" y="6096001"/>
            <a:ext cx="6400800" cy="309563"/>
          </a:xfrm>
        </p:spPr>
        <p:txBody>
          <a:bodyPr/>
          <a:lstStyle/>
          <a:p>
            <a:pPr marL="0" indent="0" algn="ctr" eaLnBrk="1" hangingPunct="1">
              <a:lnSpc>
                <a:spcPct val="80000"/>
              </a:lnSpc>
              <a:buNone/>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8EEE3-04EF-174F-A117-D0DFCD92D1FA}"/>
              </a:ext>
            </a:extLst>
          </p:cNvPr>
          <p:cNvSpPr>
            <a:spLocks noGrp="1"/>
          </p:cNvSpPr>
          <p:nvPr>
            <p:ph type="ctrTitle"/>
          </p:nvPr>
        </p:nvSpPr>
        <p:spPr/>
        <p:txBody>
          <a:bodyPr/>
          <a:lstStyle/>
          <a:p>
            <a:r>
              <a:rPr lang="nl-BE" dirty="0"/>
              <a:t>3. Panelgesprek</a:t>
            </a:r>
          </a:p>
        </p:txBody>
      </p:sp>
      <p:sp>
        <p:nvSpPr>
          <p:cNvPr id="4" name="Ondertitel 5">
            <a:extLst>
              <a:ext uri="{FF2B5EF4-FFF2-40B4-BE49-F238E27FC236}">
                <a16:creationId xmlns:a16="http://schemas.microsoft.com/office/drawing/2014/main" id="{01EE28C8-A612-4A09-8575-78EBDC5D36F5}"/>
              </a:ext>
            </a:extLst>
          </p:cNvPr>
          <p:cNvSpPr txBox="1">
            <a:spLocks/>
          </p:cNvSpPr>
          <p:nvPr/>
        </p:nvSpPr>
        <p:spPr>
          <a:xfrm>
            <a:off x="618575" y="2155664"/>
            <a:ext cx="11160125" cy="3112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BE" dirty="0">
                <a:solidFill>
                  <a:schemeClr val="bg1"/>
                </a:solidFill>
              </a:rPr>
              <a:t>Moderator Nele Bylois, speerpuntonderzoeker vrijetijdseconomie </a:t>
            </a:r>
          </a:p>
          <a:p>
            <a:pPr marL="0" indent="0" algn="r">
              <a:buNone/>
            </a:pPr>
            <a:r>
              <a:rPr lang="nl-BE" dirty="0">
                <a:solidFill>
                  <a:schemeClr val="bg1"/>
                </a:solidFill>
              </a:rPr>
              <a:t>PXL Expertisecentrum Innovatief ondernemen</a:t>
            </a:r>
          </a:p>
          <a:p>
            <a:pPr marL="342900" indent="-342900"/>
            <a:endParaRPr lang="nl-BE" dirty="0"/>
          </a:p>
          <a:p>
            <a:endParaRPr lang="nl-BE" dirty="0"/>
          </a:p>
        </p:txBody>
      </p:sp>
      <p:pic>
        <p:nvPicPr>
          <p:cNvPr id="6" name="Graphic 5">
            <a:extLst>
              <a:ext uri="{FF2B5EF4-FFF2-40B4-BE49-F238E27FC236}">
                <a16:creationId xmlns:a16="http://schemas.microsoft.com/office/drawing/2014/main" id="{0A06E9EB-2482-4F03-9A70-9BF0D83040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3849489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Voorstelling panelleden</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lIns="0" tIns="0" rIns="0" bIns="0" numCol="1" spcCol="180000" anchor="t">
            <a:noAutofit/>
          </a:bodyPr>
          <a:lstStyle/>
          <a:p>
            <a:pPr marL="342900" indent="-342900">
              <a:buFont typeface="Wingdings" panose="05000000000000000000" pitchFamily="2" charset="2"/>
              <a:buChar char="Ø"/>
            </a:pPr>
            <a:r>
              <a:rPr lang="nl-BE" dirty="0"/>
              <a:t>Evy </a:t>
            </a:r>
            <a:r>
              <a:rPr lang="nl-BE" dirty="0" err="1"/>
              <a:t>Houbrechts</a:t>
            </a:r>
            <a:r>
              <a:rPr lang="nl-BE" dirty="0"/>
              <a:t>, zaakvoerder, B&amp;B </a:t>
            </a:r>
            <a:r>
              <a:rPr lang="nl-BE" dirty="0" err="1"/>
              <a:t>Barber</a:t>
            </a:r>
            <a:endParaRPr lang="nl-BE" dirty="0"/>
          </a:p>
          <a:p>
            <a:pPr marL="342900" indent="-342900">
              <a:buFont typeface="Wingdings" panose="05000000000000000000" pitchFamily="2" charset="2"/>
              <a:buChar char="Ø"/>
            </a:pPr>
            <a:r>
              <a:rPr lang="nl-BE" dirty="0"/>
              <a:t>Wilfried </a:t>
            </a:r>
            <a:r>
              <a:rPr lang="nl-BE" dirty="0" err="1"/>
              <a:t>Vantyghem</a:t>
            </a:r>
            <a:r>
              <a:rPr lang="nl-BE" dirty="0"/>
              <a:t>, manager, Domein Polderwind</a:t>
            </a:r>
          </a:p>
          <a:p>
            <a:pPr marL="342900" indent="-342900">
              <a:buFont typeface="Wingdings" panose="05000000000000000000" pitchFamily="2" charset="2"/>
              <a:buChar char="Ø"/>
            </a:pPr>
            <a:r>
              <a:rPr lang="nl-BE" dirty="0">
                <a:latin typeface="Arial"/>
                <a:cs typeface="Arial"/>
              </a:rPr>
              <a:t>Bea </a:t>
            </a:r>
            <a:r>
              <a:rPr lang="nl-BE" dirty="0" err="1">
                <a:latin typeface="Arial"/>
                <a:cs typeface="Arial"/>
              </a:rPr>
              <a:t>Geboers</a:t>
            </a:r>
            <a:r>
              <a:rPr lang="nl-BE" dirty="0">
                <a:latin typeface="Arial"/>
                <a:cs typeface="Arial"/>
              </a:rPr>
              <a:t>, </a:t>
            </a:r>
            <a:r>
              <a:rPr lang="nl-BE" dirty="0" err="1">
                <a:latin typeface="Arial"/>
                <a:cs typeface="Arial"/>
              </a:rPr>
              <a:t>interior</a:t>
            </a:r>
            <a:r>
              <a:rPr lang="nl-BE" dirty="0">
                <a:latin typeface="Arial"/>
                <a:cs typeface="Arial"/>
              </a:rPr>
              <a:t> designer, Polo </a:t>
            </a:r>
            <a:r>
              <a:rPr lang="nl-BE" dirty="0" err="1">
                <a:latin typeface="Arial"/>
                <a:cs typeface="Arial"/>
              </a:rPr>
              <a:t>Architects</a:t>
            </a:r>
            <a:endParaRPr lang="nl-BE" dirty="0">
              <a:latin typeface="Arial"/>
              <a:cs typeface="Arial"/>
            </a:endParaRPr>
          </a:p>
          <a:p>
            <a:pPr marL="342900" indent="-342900">
              <a:buFont typeface="Wingdings" panose="05000000000000000000" pitchFamily="2" charset="2"/>
              <a:buChar char="Ø"/>
            </a:pPr>
            <a:r>
              <a:rPr lang="nl-BE" dirty="0"/>
              <a:t>Marc </a:t>
            </a:r>
            <a:r>
              <a:rPr lang="nl-BE" dirty="0" err="1"/>
              <a:t>Vandeneynde</a:t>
            </a:r>
            <a:r>
              <a:rPr lang="nl-BE" dirty="0"/>
              <a:t>, toerisme expert, We travel2</a:t>
            </a:r>
          </a:p>
          <a:p>
            <a:pPr marL="342900" indent="-342900">
              <a:buFont typeface="Wingdings" panose="05000000000000000000" pitchFamily="2" charset="2"/>
              <a:buChar char="Ø"/>
            </a:pPr>
            <a:endParaRPr lang="nl-BE" dirty="0"/>
          </a:p>
        </p:txBody>
      </p:sp>
      <p:pic>
        <p:nvPicPr>
          <p:cNvPr id="4" name="Graphic 3">
            <a:extLst>
              <a:ext uri="{FF2B5EF4-FFF2-40B4-BE49-F238E27FC236}">
                <a16:creationId xmlns:a16="http://schemas.microsoft.com/office/drawing/2014/main" id="{36C191B7-55AA-44BB-8E75-ACA2B1E3C4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217580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piè di pagina 4">
            <a:extLst>
              <a:ext uri="{FF2B5EF4-FFF2-40B4-BE49-F238E27FC236}">
                <a16:creationId xmlns:a16="http://schemas.microsoft.com/office/drawing/2014/main" id="{67C2BB77-11F6-4EE7-93EC-25102F56E1E8}"/>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7171" name="Picture 2" descr="eidd ppt fieldb">
            <a:extLst>
              <a:ext uri="{FF2B5EF4-FFF2-40B4-BE49-F238E27FC236}">
                <a16:creationId xmlns:a16="http://schemas.microsoft.com/office/drawing/2014/main" id="{F2FA4EF5-320D-4EB8-980B-A55A117B4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BEF166B5-31A3-4282-BEAC-D2BA207A3CE4}"/>
              </a:ext>
            </a:extLst>
          </p:cNvPr>
          <p:cNvSpPr>
            <a:spLocks noGrp="1" noChangeArrowheads="1"/>
          </p:cNvSpPr>
          <p:nvPr>
            <p:ph type="ctrTitle"/>
          </p:nvPr>
        </p:nvSpPr>
        <p:spPr>
          <a:xfrm>
            <a:off x="1752600" y="-228600"/>
            <a:ext cx="8915400" cy="4992688"/>
          </a:xfrm>
        </p:spPr>
        <p:txBody>
          <a:bodyPr/>
          <a:lstStyle/>
          <a:p>
            <a:pPr algn="ctr" eaLnBrk="1" hangingPunct="1"/>
            <a:r>
              <a:rPr lang="en-GB" altLang="it-IT" sz="3200">
                <a:solidFill>
                  <a:srgbClr val="003366"/>
                </a:solidFill>
                <a:ea typeface="ＭＳ Ｐゴシック" panose="020B0600070205080204" pitchFamily="34" charset="-128"/>
              </a:rPr>
              <a:t>EIDD – Design for All Europe</a:t>
            </a:r>
            <a:br>
              <a:rPr lang="en-GB" altLang="it-IT" sz="1600">
                <a:solidFill>
                  <a:srgbClr val="003366"/>
                </a:solidFill>
                <a:ea typeface="ＭＳ Ｐゴシック" panose="020B0600070205080204" pitchFamily="34" charset="-128"/>
              </a:rPr>
            </a:br>
            <a:br>
              <a:rPr lang="en-GB" altLang="it-IT" sz="1600">
                <a:solidFill>
                  <a:srgbClr val="003366"/>
                </a:solidFill>
                <a:ea typeface="ＭＳ Ｐゴシック" panose="020B0600070205080204" pitchFamily="34" charset="-128"/>
              </a:rPr>
            </a:br>
            <a:br>
              <a:rPr lang="en-GB" altLang="it-IT" sz="1600">
                <a:solidFill>
                  <a:srgbClr val="003366"/>
                </a:solidFill>
                <a:ea typeface="ＭＳ Ｐゴシック" panose="020B0600070205080204" pitchFamily="34" charset="-128"/>
              </a:rPr>
            </a:br>
            <a:r>
              <a:rPr lang="en-GB" altLang="it-IT" sz="1600">
                <a:solidFill>
                  <a:srgbClr val="003366"/>
                </a:solidFill>
                <a:ea typeface="ＭＳ Ｐゴシック" panose="020B0600070205080204" pitchFamily="34" charset="-128"/>
              </a:rPr>
              <a:t>39</a:t>
            </a:r>
            <a:r>
              <a:rPr lang="en-GB" altLang="it-IT" sz="1800">
                <a:solidFill>
                  <a:srgbClr val="003366"/>
                </a:solidFill>
                <a:ea typeface="ＭＳ Ｐゴシック" panose="020B0600070205080204" pitchFamily="34" charset="-128"/>
              </a:rPr>
              <a:t> members in 18 European states and now 1 in Australia,</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r>
              <a:rPr lang="en-GB" altLang="it-IT" sz="1800">
                <a:solidFill>
                  <a:srgbClr val="003366"/>
                </a:solidFill>
                <a:ea typeface="ＭＳ Ｐゴシック" panose="020B0600070205080204" pitchFamily="34" charset="-128"/>
              </a:rPr>
              <a:t>head office in Austria:</a:t>
            </a:r>
            <a:br>
              <a:rPr lang="en-GB" altLang="it-IT" sz="1800">
                <a:solidFill>
                  <a:srgbClr val="003366"/>
                </a:solidFill>
                <a:ea typeface="ＭＳ Ｐゴシック" panose="020B0600070205080204" pitchFamily="34" charset="-128"/>
              </a:rPr>
            </a:br>
            <a:br>
              <a:rPr lang="en-GB" altLang="it-IT" sz="1800">
                <a:solidFill>
                  <a:srgbClr val="003366"/>
                </a:solidFill>
                <a:ea typeface="ＭＳ Ｐゴシック" panose="020B0600070205080204" pitchFamily="34" charset="-128"/>
              </a:rPr>
            </a:br>
            <a:endParaRPr lang="en-GB" altLang="it-IT" sz="1800">
              <a:solidFill>
                <a:srgbClr val="003366"/>
              </a:solidFill>
              <a:ea typeface="ＭＳ Ｐゴシック" panose="020B0600070205080204" pitchFamily="34" charset="-128"/>
            </a:endParaRPr>
          </a:p>
        </p:txBody>
      </p:sp>
      <p:sp>
        <p:nvSpPr>
          <p:cNvPr id="7173" name="Rectangle 4">
            <a:extLst>
              <a:ext uri="{FF2B5EF4-FFF2-40B4-BE49-F238E27FC236}">
                <a16:creationId xmlns:a16="http://schemas.microsoft.com/office/drawing/2014/main" id="{622EAED7-F3D8-49FD-B53A-1667B0255743}"/>
              </a:ext>
            </a:extLst>
          </p:cNvPr>
          <p:cNvSpPr>
            <a:spLocks noGrp="1" noChangeArrowheads="1"/>
          </p:cNvSpPr>
          <p:nvPr>
            <p:ph type="subTitle" idx="1"/>
          </p:nvPr>
        </p:nvSpPr>
        <p:spPr>
          <a:xfrm>
            <a:off x="2711450" y="6096001"/>
            <a:ext cx="6400800" cy="309563"/>
          </a:xfrm>
        </p:spPr>
        <p:txBody>
          <a:bodyPr/>
          <a:lstStyle/>
          <a:p>
            <a:pPr eaLnBrk="1" hangingPunct="1">
              <a:lnSpc>
                <a:spcPct val="8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
        <p:nvSpPr>
          <p:cNvPr id="7174" name="Titolo 5">
            <a:extLst>
              <a:ext uri="{FF2B5EF4-FFF2-40B4-BE49-F238E27FC236}">
                <a16:creationId xmlns:a16="http://schemas.microsoft.com/office/drawing/2014/main" id="{C4F08AD5-54BB-4D7B-BA62-CE91D2C4460A}"/>
              </a:ext>
            </a:extLst>
          </p:cNvPr>
          <p:cNvSpPr txBox="1">
            <a:spLocks/>
          </p:cNvSpPr>
          <p:nvPr/>
        </p:nvSpPr>
        <p:spPr bwMode="auto">
          <a:xfrm>
            <a:off x="4876800" y="3143251"/>
            <a:ext cx="44196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en-GB" altLang="it-IT" sz="1600">
                <a:solidFill>
                  <a:srgbClr val="003366"/>
                </a:solidFill>
              </a:rPr>
              <a:t>- DfA associations</a:t>
            </a:r>
            <a:br>
              <a:rPr lang="en-GB" altLang="it-IT" sz="1600">
                <a:solidFill>
                  <a:srgbClr val="003366"/>
                </a:solidFill>
              </a:rPr>
            </a:br>
            <a:r>
              <a:rPr lang="en-GB" altLang="it-IT" sz="1600">
                <a:solidFill>
                  <a:srgbClr val="003366"/>
                </a:solidFill>
              </a:rPr>
              <a:t>- designer associations</a:t>
            </a:r>
            <a:br>
              <a:rPr lang="en-GB" altLang="it-IT" sz="1600">
                <a:solidFill>
                  <a:srgbClr val="003366"/>
                </a:solidFill>
              </a:rPr>
            </a:br>
            <a:r>
              <a:rPr lang="en-GB" altLang="it-IT" sz="1600">
                <a:solidFill>
                  <a:srgbClr val="003366"/>
                </a:solidFill>
              </a:rPr>
              <a:t>- design promotion centres</a:t>
            </a:r>
          </a:p>
          <a:p>
            <a:pPr eaLnBrk="0" fontAlgn="base" hangingPunct="0">
              <a:spcBef>
                <a:spcPct val="0"/>
              </a:spcBef>
              <a:spcAft>
                <a:spcPct val="0"/>
              </a:spcAft>
              <a:buNone/>
            </a:pPr>
            <a:r>
              <a:rPr lang="en-GB" altLang="it-IT" sz="1600">
                <a:solidFill>
                  <a:srgbClr val="003366"/>
                </a:solidFill>
              </a:rPr>
              <a:t>- creativity and innovation centres</a:t>
            </a:r>
          </a:p>
          <a:p>
            <a:pPr eaLnBrk="0" fontAlgn="base" hangingPunct="0">
              <a:spcBef>
                <a:spcPct val="0"/>
              </a:spcBef>
              <a:spcAft>
                <a:spcPct val="0"/>
              </a:spcAft>
              <a:buNone/>
            </a:pPr>
            <a:r>
              <a:rPr lang="en-GB" altLang="it-IT" sz="1600">
                <a:solidFill>
                  <a:srgbClr val="003366"/>
                </a:solidFill>
              </a:rPr>
              <a:t>- schools and universities</a:t>
            </a:r>
          </a:p>
          <a:p>
            <a:pPr eaLnBrk="0" fontAlgn="base" hangingPunct="0">
              <a:spcBef>
                <a:spcPct val="0"/>
              </a:spcBef>
              <a:spcAft>
                <a:spcPct val="0"/>
              </a:spcAft>
              <a:buNone/>
            </a:pPr>
            <a:r>
              <a:rPr lang="en-GB" altLang="it-IT" sz="1600">
                <a:solidFill>
                  <a:srgbClr val="003366"/>
                </a:solidFill>
              </a:rPr>
              <a:t>- associations of people with disabilities</a:t>
            </a:r>
          </a:p>
          <a:p>
            <a:pPr eaLnBrk="0" fontAlgn="base" hangingPunct="0">
              <a:spcBef>
                <a:spcPct val="0"/>
              </a:spcBef>
              <a:spcAft>
                <a:spcPct val="0"/>
              </a:spcAft>
              <a:buNone/>
            </a:pPr>
            <a:r>
              <a:rPr lang="en-GB" altLang="it-IT" sz="1600">
                <a:solidFill>
                  <a:srgbClr val="003366"/>
                </a:solidFill>
              </a:rPr>
              <a:t>- foundations</a:t>
            </a:r>
            <a:br>
              <a:rPr lang="en-GB" altLang="it-IT" sz="1600">
                <a:solidFill>
                  <a:srgbClr val="003366"/>
                </a:solidFill>
              </a:rPr>
            </a:br>
            <a:r>
              <a:rPr lang="en-GB" altLang="it-IT" sz="1600">
                <a:solidFill>
                  <a:srgbClr val="003366"/>
                </a:solidFill>
              </a:rPr>
              <a:t>- cities</a:t>
            </a:r>
          </a:p>
          <a:p>
            <a:pPr eaLnBrk="0" fontAlgn="base" hangingPunct="0">
              <a:spcBef>
                <a:spcPct val="0"/>
              </a:spcBef>
              <a:spcAft>
                <a:spcPct val="0"/>
              </a:spcAft>
              <a:buNone/>
            </a:pPr>
            <a:r>
              <a:rPr lang="en-GB" altLang="it-IT" sz="1600">
                <a:solidFill>
                  <a:srgbClr val="003366"/>
                </a:solidFill>
              </a:rPr>
              <a:t>- design museums and institutes</a:t>
            </a:r>
            <a:endParaRPr lang="en-GB" altLang="it-IT" sz="1600">
              <a:solidFill>
                <a:srgbClr val="FFFFFF"/>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56184-18A3-074A-8839-9FF69BE58BFC}"/>
              </a:ext>
            </a:extLst>
          </p:cNvPr>
          <p:cNvSpPr>
            <a:spLocks noGrp="1"/>
          </p:cNvSpPr>
          <p:nvPr>
            <p:ph type="ctrTitle"/>
          </p:nvPr>
        </p:nvSpPr>
        <p:spPr/>
        <p:txBody>
          <a:bodyPr/>
          <a:lstStyle/>
          <a:p>
            <a:r>
              <a:rPr lang="nl-BE"/>
              <a:t>Panelgesprek </a:t>
            </a:r>
          </a:p>
        </p:txBody>
      </p:sp>
      <p:sp>
        <p:nvSpPr>
          <p:cNvPr id="3" name="Tijdelijke aanduiding voor inhoud 2">
            <a:extLst>
              <a:ext uri="{FF2B5EF4-FFF2-40B4-BE49-F238E27FC236}">
                <a16:creationId xmlns:a16="http://schemas.microsoft.com/office/drawing/2014/main" id="{42869200-2B57-374A-BFB9-F5DE21F50E5E}"/>
              </a:ext>
            </a:extLst>
          </p:cNvPr>
          <p:cNvSpPr>
            <a:spLocks noGrp="1"/>
          </p:cNvSpPr>
          <p:nvPr>
            <p:ph idx="10"/>
          </p:nvPr>
        </p:nvSpPr>
        <p:spPr/>
        <p:txBody>
          <a:bodyPr/>
          <a:lstStyle/>
          <a:p>
            <a:r>
              <a:rPr lang="nl-BE"/>
              <a:t>Motivatie tot deelname</a:t>
            </a:r>
          </a:p>
        </p:txBody>
      </p:sp>
      <p:pic>
        <p:nvPicPr>
          <p:cNvPr id="4" name="Graphic 3">
            <a:extLst>
              <a:ext uri="{FF2B5EF4-FFF2-40B4-BE49-F238E27FC236}">
                <a16:creationId xmlns:a16="http://schemas.microsoft.com/office/drawing/2014/main" id="{D3A037D9-E1ED-4C38-9EB5-96A366D7B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6446036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56184-18A3-074A-8839-9FF69BE58BFC}"/>
              </a:ext>
            </a:extLst>
          </p:cNvPr>
          <p:cNvSpPr>
            <a:spLocks noGrp="1"/>
          </p:cNvSpPr>
          <p:nvPr>
            <p:ph type="ctrTitle"/>
          </p:nvPr>
        </p:nvSpPr>
        <p:spPr/>
        <p:txBody>
          <a:bodyPr/>
          <a:lstStyle/>
          <a:p>
            <a:r>
              <a:rPr lang="nl-BE"/>
              <a:t>Panelgesprek: Stelling 1</a:t>
            </a:r>
          </a:p>
        </p:txBody>
      </p:sp>
      <p:sp>
        <p:nvSpPr>
          <p:cNvPr id="3" name="Tijdelijke aanduiding voor inhoud 2">
            <a:extLst>
              <a:ext uri="{FF2B5EF4-FFF2-40B4-BE49-F238E27FC236}">
                <a16:creationId xmlns:a16="http://schemas.microsoft.com/office/drawing/2014/main" id="{42869200-2B57-374A-BFB9-F5DE21F50E5E}"/>
              </a:ext>
            </a:extLst>
          </p:cNvPr>
          <p:cNvSpPr>
            <a:spLocks noGrp="1"/>
          </p:cNvSpPr>
          <p:nvPr>
            <p:ph idx="10"/>
          </p:nvPr>
        </p:nvSpPr>
        <p:spPr/>
        <p:txBody>
          <a:bodyPr numCol="1" anchor="t"/>
          <a:lstStyle/>
          <a:p>
            <a:pPr algn="ctr"/>
            <a:r>
              <a:rPr lang="nl-BE"/>
              <a:t>Ondernemen met aandacht voor inclusie is niet haalbaar </a:t>
            </a:r>
          </a:p>
          <a:p>
            <a:pPr algn="ctr"/>
            <a:r>
              <a:rPr lang="nl-BE"/>
              <a:t>voor kleine ondernemingen.</a:t>
            </a:r>
          </a:p>
          <a:p>
            <a:pPr algn="ctr"/>
            <a:endParaRPr lang="nl-BE"/>
          </a:p>
        </p:txBody>
      </p:sp>
      <p:pic>
        <p:nvPicPr>
          <p:cNvPr id="4" name="Graphic 3">
            <a:extLst>
              <a:ext uri="{FF2B5EF4-FFF2-40B4-BE49-F238E27FC236}">
                <a16:creationId xmlns:a16="http://schemas.microsoft.com/office/drawing/2014/main" id="{D3A037D9-E1ED-4C38-9EB5-96A366D7B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2824840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56184-18A3-074A-8839-9FF69BE58BFC}"/>
              </a:ext>
            </a:extLst>
          </p:cNvPr>
          <p:cNvSpPr>
            <a:spLocks noGrp="1"/>
          </p:cNvSpPr>
          <p:nvPr>
            <p:ph type="ctrTitle"/>
          </p:nvPr>
        </p:nvSpPr>
        <p:spPr/>
        <p:txBody>
          <a:bodyPr/>
          <a:lstStyle/>
          <a:p>
            <a:r>
              <a:rPr lang="nl-BE"/>
              <a:t>Panelgesprek: Stelling 2</a:t>
            </a:r>
          </a:p>
        </p:txBody>
      </p:sp>
      <p:sp>
        <p:nvSpPr>
          <p:cNvPr id="3" name="Tijdelijke aanduiding voor inhoud 2">
            <a:extLst>
              <a:ext uri="{FF2B5EF4-FFF2-40B4-BE49-F238E27FC236}">
                <a16:creationId xmlns:a16="http://schemas.microsoft.com/office/drawing/2014/main" id="{42869200-2B57-374A-BFB9-F5DE21F50E5E}"/>
              </a:ext>
            </a:extLst>
          </p:cNvPr>
          <p:cNvSpPr>
            <a:spLocks noGrp="1"/>
          </p:cNvSpPr>
          <p:nvPr>
            <p:ph idx="10"/>
          </p:nvPr>
        </p:nvSpPr>
        <p:spPr/>
        <p:txBody>
          <a:bodyPr numCol="1" anchor="t"/>
          <a:lstStyle/>
          <a:p>
            <a:pPr algn="ctr"/>
            <a:r>
              <a:rPr lang="nl-BE"/>
              <a:t>Inclusie is een opportuniteit om ook in </a:t>
            </a:r>
            <a:r>
              <a:rPr lang="nl-BE" err="1"/>
              <a:t>dalmomenten</a:t>
            </a:r>
            <a:r>
              <a:rPr lang="nl-BE"/>
              <a:t> </a:t>
            </a:r>
          </a:p>
          <a:p>
            <a:pPr algn="ctr"/>
            <a:r>
              <a:rPr lang="nl-BE"/>
              <a:t>voldoende boekingen te realiseren.</a:t>
            </a:r>
          </a:p>
          <a:p>
            <a:pPr algn="ctr"/>
            <a:endParaRPr lang="nl-BE"/>
          </a:p>
        </p:txBody>
      </p:sp>
      <p:pic>
        <p:nvPicPr>
          <p:cNvPr id="4" name="Graphic 3">
            <a:extLst>
              <a:ext uri="{FF2B5EF4-FFF2-40B4-BE49-F238E27FC236}">
                <a16:creationId xmlns:a16="http://schemas.microsoft.com/office/drawing/2014/main" id="{62CD2CC7-F609-4EAC-8A30-F2DA29AA6D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8935230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56184-18A3-074A-8839-9FF69BE58BFC}"/>
              </a:ext>
            </a:extLst>
          </p:cNvPr>
          <p:cNvSpPr>
            <a:spLocks noGrp="1"/>
          </p:cNvSpPr>
          <p:nvPr>
            <p:ph type="ctrTitle"/>
          </p:nvPr>
        </p:nvSpPr>
        <p:spPr/>
        <p:txBody>
          <a:bodyPr/>
          <a:lstStyle/>
          <a:p>
            <a:r>
              <a:rPr lang="nl-BE"/>
              <a:t>Panelgesprek: Stelling 3</a:t>
            </a:r>
          </a:p>
        </p:txBody>
      </p:sp>
      <p:sp>
        <p:nvSpPr>
          <p:cNvPr id="3" name="Tijdelijke aanduiding voor inhoud 2">
            <a:extLst>
              <a:ext uri="{FF2B5EF4-FFF2-40B4-BE49-F238E27FC236}">
                <a16:creationId xmlns:a16="http://schemas.microsoft.com/office/drawing/2014/main" id="{42869200-2B57-374A-BFB9-F5DE21F50E5E}"/>
              </a:ext>
            </a:extLst>
          </p:cNvPr>
          <p:cNvSpPr>
            <a:spLocks noGrp="1"/>
          </p:cNvSpPr>
          <p:nvPr>
            <p:ph idx="10"/>
          </p:nvPr>
        </p:nvSpPr>
        <p:spPr/>
        <p:txBody>
          <a:bodyPr numCol="1" anchor="t"/>
          <a:lstStyle/>
          <a:p>
            <a:pPr algn="ctr"/>
            <a:r>
              <a:rPr lang="nl-BE" dirty="0"/>
              <a:t>Het is onmogelijk om aan de behoeften van iedereen te voldoen.</a:t>
            </a:r>
          </a:p>
          <a:p>
            <a:pPr algn="ctr"/>
            <a:endParaRPr lang="nl-BE" dirty="0"/>
          </a:p>
        </p:txBody>
      </p:sp>
      <p:pic>
        <p:nvPicPr>
          <p:cNvPr id="4" name="Graphic 3">
            <a:extLst>
              <a:ext uri="{FF2B5EF4-FFF2-40B4-BE49-F238E27FC236}">
                <a16:creationId xmlns:a16="http://schemas.microsoft.com/office/drawing/2014/main" id="{BCB24E70-7BB3-4DBD-868D-E50C5A60CC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257581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56184-18A3-074A-8839-9FF69BE58BFC}"/>
              </a:ext>
            </a:extLst>
          </p:cNvPr>
          <p:cNvSpPr>
            <a:spLocks noGrp="1"/>
          </p:cNvSpPr>
          <p:nvPr>
            <p:ph type="ctrTitle"/>
          </p:nvPr>
        </p:nvSpPr>
        <p:spPr/>
        <p:txBody>
          <a:bodyPr/>
          <a:lstStyle/>
          <a:p>
            <a:r>
              <a:rPr lang="nl-BE"/>
              <a:t>Panelgesprek: Stelling 4</a:t>
            </a:r>
          </a:p>
        </p:txBody>
      </p:sp>
      <p:sp>
        <p:nvSpPr>
          <p:cNvPr id="3" name="Tijdelijke aanduiding voor inhoud 2">
            <a:extLst>
              <a:ext uri="{FF2B5EF4-FFF2-40B4-BE49-F238E27FC236}">
                <a16:creationId xmlns:a16="http://schemas.microsoft.com/office/drawing/2014/main" id="{42869200-2B57-374A-BFB9-F5DE21F50E5E}"/>
              </a:ext>
            </a:extLst>
          </p:cNvPr>
          <p:cNvSpPr>
            <a:spLocks noGrp="1"/>
          </p:cNvSpPr>
          <p:nvPr>
            <p:ph idx="10"/>
          </p:nvPr>
        </p:nvSpPr>
        <p:spPr/>
        <p:txBody>
          <a:bodyPr numCol="1"/>
          <a:lstStyle/>
          <a:p>
            <a:pPr algn="ctr"/>
            <a:r>
              <a:rPr lang="nl-BE"/>
              <a:t>Aanpassingen in mijn kamers of aan mijn producten zijn zichtbaar </a:t>
            </a:r>
          </a:p>
          <a:p>
            <a:pPr algn="ctr"/>
            <a:r>
              <a:rPr lang="nl-BE"/>
              <a:t>en schrikken de ‘gewone’ toerist/gebruiker af.</a:t>
            </a:r>
          </a:p>
        </p:txBody>
      </p:sp>
      <p:pic>
        <p:nvPicPr>
          <p:cNvPr id="4" name="Graphic 3">
            <a:extLst>
              <a:ext uri="{FF2B5EF4-FFF2-40B4-BE49-F238E27FC236}">
                <a16:creationId xmlns:a16="http://schemas.microsoft.com/office/drawing/2014/main" id="{2CEFE502-3633-4B3E-B2CA-D61DE4AB80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55326"/>
            <a:ext cx="1419126" cy="412005"/>
          </a:xfrm>
          <a:prstGeom prst="rect">
            <a:avLst/>
          </a:prstGeom>
        </p:spPr>
      </p:pic>
    </p:spTree>
    <p:extLst>
      <p:ext uri="{BB962C8B-B14F-4D97-AF65-F5344CB8AC3E}">
        <p14:creationId xmlns:p14="http://schemas.microsoft.com/office/powerpoint/2010/main" val="7381753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56184-18A3-074A-8839-9FF69BE58BFC}"/>
              </a:ext>
            </a:extLst>
          </p:cNvPr>
          <p:cNvSpPr>
            <a:spLocks noGrp="1"/>
          </p:cNvSpPr>
          <p:nvPr>
            <p:ph type="ctrTitle"/>
          </p:nvPr>
        </p:nvSpPr>
        <p:spPr/>
        <p:txBody>
          <a:bodyPr/>
          <a:lstStyle/>
          <a:p>
            <a:r>
              <a:rPr lang="nl-BE"/>
              <a:t>Panelgesprek: Stelling 5</a:t>
            </a:r>
          </a:p>
        </p:txBody>
      </p:sp>
      <p:sp>
        <p:nvSpPr>
          <p:cNvPr id="3" name="Tijdelijke aanduiding voor inhoud 2">
            <a:extLst>
              <a:ext uri="{FF2B5EF4-FFF2-40B4-BE49-F238E27FC236}">
                <a16:creationId xmlns:a16="http://schemas.microsoft.com/office/drawing/2014/main" id="{42869200-2B57-374A-BFB9-F5DE21F50E5E}"/>
              </a:ext>
            </a:extLst>
          </p:cNvPr>
          <p:cNvSpPr>
            <a:spLocks noGrp="1"/>
          </p:cNvSpPr>
          <p:nvPr>
            <p:ph idx="10"/>
          </p:nvPr>
        </p:nvSpPr>
        <p:spPr/>
        <p:txBody>
          <a:bodyPr numCol="1"/>
          <a:lstStyle/>
          <a:p>
            <a:pPr algn="ctr"/>
            <a:r>
              <a:rPr lang="nl-BE"/>
              <a:t>Gezien de maatschappelijke veranderingen kunnen wij als onderneming </a:t>
            </a:r>
          </a:p>
          <a:p>
            <a:pPr algn="ctr"/>
            <a:r>
              <a:rPr lang="nl-BE"/>
              <a:t>niet anders dan inspelen op inclusie.</a:t>
            </a:r>
          </a:p>
        </p:txBody>
      </p:sp>
      <p:pic>
        <p:nvPicPr>
          <p:cNvPr id="4" name="Graphic 3">
            <a:extLst>
              <a:ext uri="{FF2B5EF4-FFF2-40B4-BE49-F238E27FC236}">
                <a16:creationId xmlns:a16="http://schemas.microsoft.com/office/drawing/2014/main" id="{F8D41B1E-FFA2-481F-83D1-09723B7981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55326"/>
            <a:ext cx="1419126" cy="412005"/>
          </a:xfrm>
          <a:prstGeom prst="rect">
            <a:avLst/>
          </a:prstGeom>
        </p:spPr>
      </p:pic>
    </p:spTree>
    <p:extLst>
      <p:ext uri="{BB962C8B-B14F-4D97-AF65-F5344CB8AC3E}">
        <p14:creationId xmlns:p14="http://schemas.microsoft.com/office/powerpoint/2010/main" val="20657216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56184-18A3-074A-8839-9FF69BE58BFC}"/>
              </a:ext>
            </a:extLst>
          </p:cNvPr>
          <p:cNvSpPr>
            <a:spLocks noGrp="1"/>
          </p:cNvSpPr>
          <p:nvPr>
            <p:ph type="ctrTitle"/>
          </p:nvPr>
        </p:nvSpPr>
        <p:spPr/>
        <p:txBody>
          <a:bodyPr/>
          <a:lstStyle/>
          <a:p>
            <a:r>
              <a:rPr lang="nl-BE"/>
              <a:t>Panelgesprek: Stelling 6</a:t>
            </a:r>
          </a:p>
        </p:txBody>
      </p:sp>
      <p:sp>
        <p:nvSpPr>
          <p:cNvPr id="3" name="Tijdelijke aanduiding voor inhoud 2">
            <a:extLst>
              <a:ext uri="{FF2B5EF4-FFF2-40B4-BE49-F238E27FC236}">
                <a16:creationId xmlns:a16="http://schemas.microsoft.com/office/drawing/2014/main" id="{42869200-2B57-374A-BFB9-F5DE21F50E5E}"/>
              </a:ext>
            </a:extLst>
          </p:cNvPr>
          <p:cNvSpPr>
            <a:spLocks noGrp="1"/>
          </p:cNvSpPr>
          <p:nvPr>
            <p:ph idx="10"/>
          </p:nvPr>
        </p:nvSpPr>
        <p:spPr/>
        <p:txBody>
          <a:bodyPr numCol="1"/>
          <a:lstStyle/>
          <a:p>
            <a:pPr algn="ctr"/>
            <a:r>
              <a:rPr lang="nl-BE"/>
              <a:t>Het huidige logies/productaanbod voldoet niet aan </a:t>
            </a:r>
          </a:p>
          <a:p>
            <a:pPr algn="ctr"/>
            <a:r>
              <a:rPr lang="nl-BE"/>
              <a:t>de verwachtingen van de gast/gebruiker met inclusienoden.</a:t>
            </a:r>
          </a:p>
        </p:txBody>
      </p:sp>
      <p:pic>
        <p:nvPicPr>
          <p:cNvPr id="4" name="Graphic 3">
            <a:extLst>
              <a:ext uri="{FF2B5EF4-FFF2-40B4-BE49-F238E27FC236}">
                <a16:creationId xmlns:a16="http://schemas.microsoft.com/office/drawing/2014/main" id="{51A1FAAE-DEE4-4C29-8482-48C304857A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3453372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56184-18A3-074A-8839-9FF69BE58BFC}"/>
              </a:ext>
            </a:extLst>
          </p:cNvPr>
          <p:cNvSpPr>
            <a:spLocks noGrp="1"/>
          </p:cNvSpPr>
          <p:nvPr>
            <p:ph type="ctrTitle"/>
          </p:nvPr>
        </p:nvSpPr>
        <p:spPr/>
        <p:txBody>
          <a:bodyPr/>
          <a:lstStyle/>
          <a:p>
            <a:r>
              <a:rPr lang="nl-BE"/>
              <a:t>Panelgesprek: Stelling 7</a:t>
            </a:r>
          </a:p>
        </p:txBody>
      </p:sp>
      <p:sp>
        <p:nvSpPr>
          <p:cNvPr id="3" name="Tijdelijke aanduiding voor inhoud 2">
            <a:extLst>
              <a:ext uri="{FF2B5EF4-FFF2-40B4-BE49-F238E27FC236}">
                <a16:creationId xmlns:a16="http://schemas.microsoft.com/office/drawing/2014/main" id="{42869200-2B57-374A-BFB9-F5DE21F50E5E}"/>
              </a:ext>
            </a:extLst>
          </p:cNvPr>
          <p:cNvSpPr>
            <a:spLocks noGrp="1"/>
          </p:cNvSpPr>
          <p:nvPr>
            <p:ph idx="10"/>
          </p:nvPr>
        </p:nvSpPr>
        <p:spPr/>
        <p:txBody>
          <a:bodyPr numCol="1"/>
          <a:lstStyle/>
          <a:p>
            <a:pPr algn="ctr"/>
            <a:r>
              <a:rPr lang="nl-BE"/>
              <a:t>Ondernemers die de inclusiegedachte </a:t>
            </a:r>
            <a:r>
              <a:rPr lang="nl-BE" err="1"/>
              <a:t>inkantelen</a:t>
            </a:r>
            <a:r>
              <a:rPr lang="nl-BE"/>
              <a:t> in  hun bedrijf hebben meer omzet?!</a:t>
            </a:r>
          </a:p>
        </p:txBody>
      </p:sp>
      <p:pic>
        <p:nvPicPr>
          <p:cNvPr id="4" name="Graphic 3">
            <a:extLst>
              <a:ext uri="{FF2B5EF4-FFF2-40B4-BE49-F238E27FC236}">
                <a16:creationId xmlns:a16="http://schemas.microsoft.com/office/drawing/2014/main" id="{7187CD27-0E33-4748-9EF3-4FD7C9885E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2617607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8EEE3-04EF-174F-A117-D0DFCD92D1FA}"/>
              </a:ext>
            </a:extLst>
          </p:cNvPr>
          <p:cNvSpPr>
            <a:spLocks noGrp="1"/>
          </p:cNvSpPr>
          <p:nvPr>
            <p:ph type="ctrTitle"/>
          </p:nvPr>
        </p:nvSpPr>
        <p:spPr/>
        <p:txBody>
          <a:bodyPr/>
          <a:lstStyle/>
          <a:p>
            <a:r>
              <a:rPr lang="nl-BE"/>
              <a:t>4. Toelichting Tetra-project </a:t>
            </a:r>
            <a:br>
              <a:rPr lang="nl-BE"/>
            </a:br>
            <a:r>
              <a:rPr lang="nl-BE"/>
              <a:t>Inclusief toerisme als businesstransformator</a:t>
            </a:r>
          </a:p>
        </p:txBody>
      </p:sp>
      <p:sp>
        <p:nvSpPr>
          <p:cNvPr id="4" name="Ondertitel 5">
            <a:extLst>
              <a:ext uri="{FF2B5EF4-FFF2-40B4-BE49-F238E27FC236}">
                <a16:creationId xmlns:a16="http://schemas.microsoft.com/office/drawing/2014/main" id="{01EE28C8-A612-4A09-8575-78EBDC5D36F5}"/>
              </a:ext>
            </a:extLst>
          </p:cNvPr>
          <p:cNvSpPr txBox="1">
            <a:spLocks/>
          </p:cNvSpPr>
          <p:nvPr/>
        </p:nvSpPr>
        <p:spPr>
          <a:xfrm>
            <a:off x="618575" y="2155664"/>
            <a:ext cx="11160125" cy="3112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BE">
                <a:solidFill>
                  <a:schemeClr val="bg1"/>
                </a:solidFill>
              </a:rPr>
              <a:t>door Evi Knuts, projectcoördinator </a:t>
            </a:r>
          </a:p>
          <a:p>
            <a:pPr marL="0" indent="0" algn="r">
              <a:buNone/>
            </a:pPr>
            <a:r>
              <a:rPr lang="nl-BE">
                <a:solidFill>
                  <a:schemeClr val="bg1"/>
                </a:solidFill>
              </a:rPr>
              <a:t>PXL Expertisecentrum Innovatief ondernemen</a:t>
            </a:r>
          </a:p>
          <a:p>
            <a:pPr marL="342900" indent="-342900"/>
            <a:endParaRPr lang="nl-BE"/>
          </a:p>
          <a:p>
            <a:endParaRPr lang="nl-BE"/>
          </a:p>
        </p:txBody>
      </p:sp>
      <p:pic>
        <p:nvPicPr>
          <p:cNvPr id="6" name="Graphic 5">
            <a:extLst>
              <a:ext uri="{FF2B5EF4-FFF2-40B4-BE49-F238E27FC236}">
                <a16:creationId xmlns:a16="http://schemas.microsoft.com/office/drawing/2014/main" id="{0A06E9EB-2482-4F03-9A70-9BF0D83040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2682398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dirty="0"/>
              <a:t>Context</a:t>
            </a:r>
            <a:br>
              <a:rPr lang="nl-BE" dirty="0"/>
            </a:br>
            <a:r>
              <a:rPr lang="nl-BE" sz="2800" b="0" dirty="0"/>
              <a:t>van buiten naar binnen: trends, opportuniteiten, uitdagingen</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numCol="1"/>
          <a:lstStyle/>
          <a:p>
            <a:pPr marL="342900" indent="-342900">
              <a:buFont typeface="Arial" panose="020B0604020202020204" pitchFamily="34" charset="0"/>
              <a:buChar char="•"/>
            </a:pPr>
            <a:r>
              <a:rPr lang="nl-BE" dirty="0"/>
              <a:t>Verdere professionalisering voor een hogere instroom van gasten</a:t>
            </a:r>
          </a:p>
          <a:p>
            <a:pPr marL="342900" indent="-342900">
              <a:buFont typeface="Arial" panose="020B0604020202020204" pitchFamily="34" charset="0"/>
              <a:buChar char="•"/>
            </a:pPr>
            <a:r>
              <a:rPr lang="nl-BE" dirty="0" err="1"/>
              <a:t>Seizoensverlenging</a:t>
            </a:r>
            <a:endParaRPr lang="nl-BE" dirty="0"/>
          </a:p>
          <a:p>
            <a:pPr marL="342900" indent="-342900">
              <a:buFont typeface="Arial" panose="020B0604020202020204" pitchFamily="34" charset="0"/>
              <a:buChar char="•"/>
            </a:pPr>
            <a:r>
              <a:rPr lang="nl-BE" dirty="0"/>
              <a:t>Een sterk multidisciplinair, gepersonaliseerd aanbod voor doelgroepen</a:t>
            </a:r>
          </a:p>
          <a:p>
            <a:pPr marL="342900" indent="-342900">
              <a:buFont typeface="Arial" panose="020B0604020202020204" pitchFamily="34" charset="0"/>
              <a:buChar char="•"/>
            </a:pPr>
            <a:r>
              <a:rPr lang="nl-BE" dirty="0"/>
              <a:t>Aandacht en ondersteuning voor groei van (logies)ondernemers</a:t>
            </a:r>
          </a:p>
          <a:p>
            <a:pPr marL="342900" indent="-342900">
              <a:buFont typeface="Arial" panose="020B0604020202020204" pitchFamily="34" charset="0"/>
              <a:buChar char="•"/>
            </a:pPr>
            <a:r>
              <a:rPr lang="nl-BE" dirty="0"/>
              <a:t>Trendverschuiving van belevingstoerisme naar duurzaam betekenisvol toerisme</a:t>
            </a:r>
          </a:p>
          <a:p>
            <a:pPr marL="342900" indent="-342900">
              <a:buFont typeface="Arial" panose="020B0604020202020204" pitchFamily="34" charset="0"/>
              <a:buChar char="•"/>
            </a:pPr>
            <a:r>
              <a:rPr lang="nl-BE" dirty="0"/>
              <a:t>Stimuleren van toenemende samenwerking over sectoren heen</a:t>
            </a:r>
          </a:p>
          <a:p>
            <a:pPr marL="342900" indent="-342900">
              <a:buFont typeface="Arial" panose="020B0604020202020204" pitchFamily="34" charset="0"/>
              <a:buChar char="•"/>
            </a:pPr>
            <a:r>
              <a:rPr lang="nl-BE" dirty="0"/>
              <a:t>Nood aan betere profilering van het aanbod en USP’s van logies</a:t>
            </a:r>
          </a:p>
        </p:txBody>
      </p:sp>
      <p:pic>
        <p:nvPicPr>
          <p:cNvPr id="4" name="Graphic 3">
            <a:extLst>
              <a:ext uri="{FF2B5EF4-FFF2-40B4-BE49-F238E27FC236}">
                <a16:creationId xmlns:a16="http://schemas.microsoft.com/office/drawing/2014/main" id="{ACDA11EF-9ED0-45AB-A3EF-74A2FC0F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13974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piè di pagina 4">
            <a:extLst>
              <a:ext uri="{FF2B5EF4-FFF2-40B4-BE49-F238E27FC236}">
                <a16:creationId xmlns:a16="http://schemas.microsoft.com/office/drawing/2014/main" id="{7AC9431E-B3C8-46A6-8C8C-9D08DF12FA78}"/>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8195" name="Picture 2" descr="eidd ppt fieldb">
            <a:extLst>
              <a:ext uri="{FF2B5EF4-FFF2-40B4-BE49-F238E27FC236}">
                <a16:creationId xmlns:a16="http://schemas.microsoft.com/office/drawing/2014/main" id="{5EBF59A5-1409-4753-A7B1-C608DFB2D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a:extLst>
              <a:ext uri="{FF2B5EF4-FFF2-40B4-BE49-F238E27FC236}">
                <a16:creationId xmlns:a16="http://schemas.microsoft.com/office/drawing/2014/main" id="{756D9F80-D19F-434B-BCE1-C5A644BF8CA2}"/>
              </a:ext>
            </a:extLst>
          </p:cNvPr>
          <p:cNvSpPr>
            <a:spLocks noGrp="1" noChangeArrowheads="1"/>
          </p:cNvSpPr>
          <p:nvPr>
            <p:ph type="ctrTitle"/>
          </p:nvPr>
        </p:nvSpPr>
        <p:spPr>
          <a:xfrm>
            <a:off x="1752600" y="228600"/>
            <a:ext cx="8642350" cy="5602288"/>
          </a:xfrm>
        </p:spPr>
        <p:txBody>
          <a:bodyPr/>
          <a:lstStyle/>
          <a:p>
            <a:pPr eaLnBrk="1" hangingPunct="1"/>
            <a:r>
              <a:rPr lang="en-GB" altLang="it-IT" sz="3200">
                <a:solidFill>
                  <a:srgbClr val="003366"/>
                </a:solidFill>
                <a:ea typeface="ＭＳ Ｐゴシック" panose="020B0600070205080204" pitchFamily="34" charset="-128"/>
              </a:rPr>
              <a:t>         </a:t>
            </a:r>
            <a:endParaRPr lang="en-GB" altLang="it-IT" sz="1800">
              <a:solidFill>
                <a:srgbClr val="003366"/>
              </a:solidFill>
              <a:ea typeface="ＭＳ Ｐゴシック" panose="020B0600070205080204" pitchFamily="34" charset="-128"/>
            </a:endParaRPr>
          </a:p>
        </p:txBody>
      </p:sp>
      <p:sp>
        <p:nvSpPr>
          <p:cNvPr id="8197" name="Rectangle 4">
            <a:extLst>
              <a:ext uri="{FF2B5EF4-FFF2-40B4-BE49-F238E27FC236}">
                <a16:creationId xmlns:a16="http://schemas.microsoft.com/office/drawing/2014/main" id="{02F3A73D-3235-4707-A287-4CC2D10696A1}"/>
              </a:ext>
            </a:extLst>
          </p:cNvPr>
          <p:cNvSpPr>
            <a:spLocks noGrp="1" noChangeArrowheads="1"/>
          </p:cNvSpPr>
          <p:nvPr>
            <p:ph type="subTitle" idx="1"/>
          </p:nvPr>
        </p:nvSpPr>
        <p:spPr>
          <a:xfrm>
            <a:off x="2711450" y="6096001"/>
            <a:ext cx="6400800" cy="309563"/>
          </a:xfrm>
        </p:spPr>
        <p:txBody>
          <a:bodyPr/>
          <a:lstStyle/>
          <a:p>
            <a:pPr eaLnBrk="1" hangingPunct="1">
              <a:lnSpc>
                <a:spcPct val="8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pic>
        <p:nvPicPr>
          <p:cNvPr id="8198" name="Immagine 1">
            <a:extLst>
              <a:ext uri="{FF2B5EF4-FFF2-40B4-BE49-F238E27FC236}">
                <a16:creationId xmlns:a16="http://schemas.microsoft.com/office/drawing/2014/main" id="{6E8A00E0-C80D-43FD-8082-BA6EDD699B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1938" y="46039"/>
            <a:ext cx="8031162"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magine 2">
            <a:extLst>
              <a:ext uri="{FF2B5EF4-FFF2-40B4-BE49-F238E27FC236}">
                <a16:creationId xmlns:a16="http://schemas.microsoft.com/office/drawing/2014/main" id="{B3667843-E24B-4F6D-A3F5-FAC3D0DD1D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1788" y="1143001"/>
            <a:ext cx="2163762"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CBCE0-3697-D948-BB6E-55BAA5DCAD12}"/>
              </a:ext>
            </a:extLst>
          </p:cNvPr>
          <p:cNvSpPr>
            <a:spLocks noGrp="1"/>
          </p:cNvSpPr>
          <p:nvPr>
            <p:ph type="ctrTitle"/>
          </p:nvPr>
        </p:nvSpPr>
        <p:spPr/>
        <p:txBody>
          <a:bodyPr/>
          <a:lstStyle/>
          <a:p>
            <a:r>
              <a:rPr lang="nl-BE" dirty="0"/>
              <a:t>Context</a:t>
            </a:r>
            <a:br>
              <a:rPr lang="nl-BE" dirty="0"/>
            </a:br>
            <a:r>
              <a:rPr lang="nl-BE" sz="2800" b="0" dirty="0"/>
              <a:t>van binnen naar buiten: expertise over sectoren heen slim inzetten</a:t>
            </a:r>
          </a:p>
        </p:txBody>
      </p:sp>
      <p:sp>
        <p:nvSpPr>
          <p:cNvPr id="3" name="Tijdelijke aanduiding voor inhoud 2">
            <a:extLst>
              <a:ext uri="{FF2B5EF4-FFF2-40B4-BE49-F238E27FC236}">
                <a16:creationId xmlns:a16="http://schemas.microsoft.com/office/drawing/2014/main" id="{8BF40F98-2950-D041-801A-98E9E4251F85}"/>
              </a:ext>
            </a:extLst>
          </p:cNvPr>
          <p:cNvSpPr>
            <a:spLocks noGrp="1"/>
          </p:cNvSpPr>
          <p:nvPr>
            <p:ph idx="10"/>
          </p:nvPr>
        </p:nvSpPr>
        <p:spPr/>
        <p:txBody>
          <a:bodyPr numCol="1"/>
          <a:lstStyle/>
          <a:p>
            <a:r>
              <a:rPr lang="nl-BE" sz="2000" dirty="0"/>
              <a:t>PXL Expertisecentrum Innovatief ondernemen</a:t>
            </a:r>
          </a:p>
          <a:p>
            <a:pPr marL="342900" indent="-342900">
              <a:buFont typeface="Arial" panose="020B0604020202020204" pitchFamily="34" charset="0"/>
              <a:buChar char="•"/>
            </a:pPr>
            <a:r>
              <a:rPr lang="nl-BE" sz="1600" b="0" dirty="0"/>
              <a:t>Professionaliseringstraject kleinschalige logies</a:t>
            </a:r>
          </a:p>
          <a:p>
            <a:pPr marL="342900" indent="-342900">
              <a:buFont typeface="Arial" panose="020B0604020202020204" pitchFamily="34" charset="0"/>
              <a:buChar char="•"/>
            </a:pPr>
            <a:r>
              <a:rPr lang="nl-BE" sz="1600" b="0" dirty="0"/>
              <a:t>Kwaliteitsaudits</a:t>
            </a:r>
          </a:p>
          <a:p>
            <a:pPr marL="342900" indent="-342900">
              <a:buFont typeface="Arial" panose="020B0604020202020204" pitchFamily="34" charset="0"/>
              <a:buChar char="•"/>
            </a:pPr>
            <a:r>
              <a:rPr lang="nl-BE" sz="1600" b="0" dirty="0" err="1"/>
              <a:t>Doelgroepdiversificatie</a:t>
            </a:r>
            <a:endParaRPr lang="nl-BE" sz="1600" b="0" dirty="0"/>
          </a:p>
          <a:p>
            <a:pPr marL="342900" indent="-342900">
              <a:buFont typeface="Arial" panose="020B0604020202020204" pitchFamily="34" charset="0"/>
              <a:buChar char="•"/>
            </a:pPr>
            <a:r>
              <a:rPr lang="nl-BE" sz="1600" b="0" dirty="0" err="1"/>
              <a:t>Accentgastronomy</a:t>
            </a:r>
            <a:endParaRPr lang="nl-BE" sz="1600" b="0" dirty="0"/>
          </a:p>
        </p:txBody>
      </p:sp>
      <p:sp>
        <p:nvSpPr>
          <p:cNvPr id="4" name="Tijdelijke aanduiding voor inhoud 3">
            <a:extLst>
              <a:ext uri="{FF2B5EF4-FFF2-40B4-BE49-F238E27FC236}">
                <a16:creationId xmlns:a16="http://schemas.microsoft.com/office/drawing/2014/main" id="{0BBACF48-A922-564E-AF66-A33ADEC2F0FA}"/>
              </a:ext>
            </a:extLst>
          </p:cNvPr>
          <p:cNvSpPr>
            <a:spLocks noGrp="1"/>
          </p:cNvSpPr>
          <p:nvPr>
            <p:ph idx="11"/>
          </p:nvPr>
        </p:nvSpPr>
        <p:spPr>
          <a:xfrm>
            <a:off x="4332288" y="2532290"/>
            <a:ext cx="3527425" cy="3000292"/>
          </a:xfrm>
        </p:spPr>
        <p:txBody>
          <a:bodyPr lIns="0" tIns="0" rIns="0" bIns="0" numCol="1" spcCol="144000" anchor="t"/>
          <a:lstStyle/>
          <a:p>
            <a:r>
              <a:rPr lang="nl-BE" sz="2000" dirty="0"/>
              <a:t>PXL Expertisecentrum Zorginnovatie </a:t>
            </a:r>
          </a:p>
          <a:p>
            <a:pPr marL="342900" indent="-342900">
              <a:buFont typeface="Arial" panose="020B0604020202020204" pitchFamily="34" charset="0"/>
              <a:buChar char="•"/>
            </a:pPr>
            <a:r>
              <a:rPr lang="nl-BE" sz="1600" b="0" dirty="0"/>
              <a:t>UD Woonlabo</a:t>
            </a:r>
          </a:p>
          <a:p>
            <a:pPr marL="342900" indent="-342900">
              <a:buFont typeface="Arial" panose="020B0604020202020204" pitchFamily="34" charset="0"/>
              <a:buChar char="•"/>
            </a:pPr>
            <a:r>
              <a:rPr lang="nl-BE" sz="1600" b="0" dirty="0">
                <a:latin typeface="Arial"/>
                <a:cs typeface="Arial"/>
              </a:rPr>
              <a:t>Universal Design for </a:t>
            </a:r>
            <a:r>
              <a:rPr lang="nl-BE" sz="1600" b="0" dirty="0" err="1">
                <a:latin typeface="Arial"/>
                <a:cs typeface="Arial"/>
              </a:rPr>
              <a:t>tourism</a:t>
            </a:r>
            <a:endParaRPr lang="nl-BE" sz="1600" b="0" dirty="0">
              <a:latin typeface="Arial"/>
              <a:cs typeface="Arial"/>
            </a:endParaRPr>
          </a:p>
          <a:p>
            <a:pPr marL="342900" indent="-342900">
              <a:buFont typeface="Arial" panose="020B0604020202020204" pitchFamily="34" charset="0"/>
              <a:buChar char="•"/>
            </a:pPr>
            <a:r>
              <a:rPr lang="nl-BE" sz="1600" b="0" dirty="0"/>
              <a:t>Workshop Universal Design Hotelrooms </a:t>
            </a:r>
          </a:p>
          <a:p>
            <a:pPr marL="342900" indent="-342900">
              <a:buFont typeface="Arial" panose="020B0604020202020204" pitchFamily="34" charset="0"/>
              <a:buChar char="•"/>
            </a:pPr>
            <a:r>
              <a:rPr lang="nl-BE" sz="1600" b="0" dirty="0"/>
              <a:t>Presentatie </a:t>
            </a:r>
            <a:r>
              <a:rPr lang="nl-BE" sz="1600" b="0" dirty="0" err="1"/>
              <a:t>Destinations</a:t>
            </a:r>
            <a:r>
              <a:rPr lang="nl-BE" sz="1600" b="0" dirty="0"/>
              <a:t> for </a:t>
            </a:r>
            <a:r>
              <a:rPr lang="nl-BE" sz="1600" b="0" dirty="0" err="1"/>
              <a:t>all</a:t>
            </a:r>
            <a:r>
              <a:rPr lang="nl-BE" sz="1600" b="0" dirty="0"/>
              <a:t> World </a:t>
            </a:r>
            <a:r>
              <a:rPr lang="nl-BE" sz="1600" b="0" dirty="0" err="1"/>
              <a:t>summit</a:t>
            </a:r>
            <a:endParaRPr lang="nl-BE" sz="1600" b="0" dirty="0"/>
          </a:p>
          <a:p>
            <a:pPr marL="342900" indent="-342900">
              <a:buFont typeface="Arial" panose="020B0604020202020204" pitchFamily="34" charset="0"/>
              <a:buChar char="•"/>
            </a:pPr>
            <a:endParaRPr lang="nl-BE" sz="2000" b="0" dirty="0"/>
          </a:p>
          <a:p>
            <a:endParaRPr lang="nl-BE" sz="2000" dirty="0"/>
          </a:p>
        </p:txBody>
      </p:sp>
      <p:sp>
        <p:nvSpPr>
          <p:cNvPr id="5" name="Tijdelijke aanduiding voor inhoud 4">
            <a:extLst>
              <a:ext uri="{FF2B5EF4-FFF2-40B4-BE49-F238E27FC236}">
                <a16:creationId xmlns:a16="http://schemas.microsoft.com/office/drawing/2014/main" id="{45CBBCD5-0882-424B-9AEF-F6933441DFB5}"/>
              </a:ext>
            </a:extLst>
          </p:cNvPr>
          <p:cNvSpPr>
            <a:spLocks noGrp="1"/>
          </p:cNvSpPr>
          <p:nvPr>
            <p:ph idx="12"/>
          </p:nvPr>
        </p:nvSpPr>
        <p:spPr>
          <a:xfrm>
            <a:off x="8148638" y="2528888"/>
            <a:ext cx="3536950" cy="3003694"/>
          </a:xfrm>
        </p:spPr>
        <p:txBody>
          <a:bodyPr lIns="0" tIns="0" rIns="0" bIns="0" numCol="1" spcCol="144000" anchor="t"/>
          <a:lstStyle/>
          <a:p>
            <a:r>
              <a:rPr lang="nl-BE" sz="2000" dirty="0" err="1">
                <a:latin typeface="Arial"/>
                <a:cs typeface="Arial"/>
              </a:rPr>
              <a:t>Arck</a:t>
            </a:r>
            <a:r>
              <a:rPr lang="nl-BE" sz="2000" dirty="0">
                <a:latin typeface="Arial"/>
                <a:cs typeface="Arial"/>
              </a:rPr>
              <a:t> </a:t>
            </a:r>
            <a:r>
              <a:rPr lang="nl-BE" sz="2000" dirty="0" err="1">
                <a:latin typeface="Arial"/>
                <a:cs typeface="Arial"/>
              </a:rPr>
              <a:t>Uhasselt</a:t>
            </a:r>
            <a:r>
              <a:rPr lang="nl-BE" sz="2000" dirty="0">
                <a:latin typeface="Arial"/>
                <a:cs typeface="Arial"/>
              </a:rPr>
              <a:t>                      </a:t>
            </a:r>
          </a:p>
          <a:p>
            <a:r>
              <a:rPr lang="nl-BE" sz="2000" dirty="0">
                <a:latin typeface="Arial"/>
                <a:cs typeface="Arial"/>
              </a:rPr>
              <a:t>  </a:t>
            </a:r>
            <a:r>
              <a:rPr lang="nl-BE" sz="2000" dirty="0" err="1">
                <a:latin typeface="Arial"/>
                <a:cs typeface="Arial"/>
              </a:rPr>
              <a:t>Designing</a:t>
            </a:r>
            <a:r>
              <a:rPr lang="nl-BE" sz="2000" dirty="0">
                <a:latin typeface="Arial"/>
                <a:cs typeface="Arial"/>
              </a:rPr>
              <a:t> for More</a:t>
            </a:r>
            <a:endParaRPr lang="nl-BE" sz="2000" dirty="0"/>
          </a:p>
          <a:p>
            <a:pPr marL="342900" indent="-342900">
              <a:buFont typeface="Arial" panose="020B0604020202020204" pitchFamily="34" charset="0"/>
              <a:buChar char="•"/>
            </a:pPr>
            <a:r>
              <a:rPr lang="nl-BE" sz="1600" b="0" dirty="0">
                <a:latin typeface="Arial"/>
                <a:cs typeface="Arial"/>
              </a:rPr>
              <a:t>Inclusief &amp; mensgericht ontwerpend onderzoek</a:t>
            </a:r>
          </a:p>
          <a:p>
            <a:pPr marL="342900" indent="-342900">
              <a:buFont typeface="Arial" panose="020B0604020202020204" pitchFamily="34" charset="0"/>
              <a:buChar char="•"/>
            </a:pPr>
            <a:r>
              <a:rPr lang="nl-BE" sz="1600" b="0" dirty="0">
                <a:latin typeface="Arial"/>
                <a:cs typeface="Arial"/>
              </a:rPr>
              <a:t>Doctoraat: Kennisopbouw inclusieve ontwerpprocessen</a:t>
            </a:r>
          </a:p>
          <a:p>
            <a:pPr marL="342900" indent="-342900">
              <a:buFont typeface="Arial" panose="020B0604020202020204" pitchFamily="34" charset="0"/>
              <a:buChar char="•"/>
            </a:pPr>
            <a:r>
              <a:rPr lang="nl-BE" sz="1600" b="0" dirty="0">
                <a:latin typeface="Arial"/>
                <a:cs typeface="Arial"/>
              </a:rPr>
              <a:t>Onderzoek "</a:t>
            </a:r>
            <a:r>
              <a:rPr lang="nl-BE" sz="1600" b="0" i="1" dirty="0">
                <a:latin typeface="Arial"/>
                <a:cs typeface="Arial"/>
              </a:rPr>
              <a:t>Directe kosten en baten Integraal Toegankelijke gebouwen in Vlaanderen</a:t>
            </a:r>
            <a:r>
              <a:rPr lang="nl-BE" sz="1600" b="0" dirty="0">
                <a:latin typeface="Arial"/>
                <a:cs typeface="Arial"/>
              </a:rPr>
              <a:t>"</a:t>
            </a:r>
            <a:endParaRPr lang="nl-BE" sz="1600" b="0" dirty="0">
              <a:highlight>
                <a:srgbClr val="FFFF00"/>
              </a:highlight>
            </a:endParaRPr>
          </a:p>
          <a:p>
            <a:endParaRPr lang="nl-BE" sz="2000" dirty="0"/>
          </a:p>
          <a:p>
            <a:endParaRPr lang="nl-BE" sz="2000" dirty="0"/>
          </a:p>
          <a:p>
            <a:endParaRPr lang="nl-BE" sz="2000" dirty="0"/>
          </a:p>
        </p:txBody>
      </p:sp>
      <p:sp>
        <p:nvSpPr>
          <p:cNvPr id="7" name="Tekstvak 6">
            <a:extLst>
              <a:ext uri="{FF2B5EF4-FFF2-40B4-BE49-F238E27FC236}">
                <a16:creationId xmlns:a16="http://schemas.microsoft.com/office/drawing/2014/main" id="{EFC79905-E02B-43F8-91DA-73A6B9E7BC69}"/>
              </a:ext>
            </a:extLst>
          </p:cNvPr>
          <p:cNvSpPr txBox="1"/>
          <p:nvPr/>
        </p:nvSpPr>
        <p:spPr>
          <a:xfrm>
            <a:off x="515937" y="5138863"/>
            <a:ext cx="11160124" cy="605119"/>
          </a:xfrm>
          <a:prstGeom prst="rect">
            <a:avLst/>
          </a:prstGeom>
          <a:solidFill>
            <a:schemeClr val="bg1"/>
          </a:solidFill>
        </p:spPr>
        <p:txBody>
          <a:bodyPr wrap="square" rtlCol="0">
            <a:spAutoFit/>
          </a:bodyPr>
          <a:lstStyle/>
          <a:p>
            <a:endParaRPr lang="nl-BE"/>
          </a:p>
        </p:txBody>
      </p:sp>
      <p:pic>
        <p:nvPicPr>
          <p:cNvPr id="8" name="Graphic 7">
            <a:extLst>
              <a:ext uri="{FF2B5EF4-FFF2-40B4-BE49-F238E27FC236}">
                <a16:creationId xmlns:a16="http://schemas.microsoft.com/office/drawing/2014/main" id="{D305F90D-FF6F-4782-8888-E24768C760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2232933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Wat is tetra?</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lIns="0" tIns="0" rIns="0" bIns="0" numCol="1" spcCol="180000" anchor="t">
            <a:noAutofit/>
          </a:bodyPr>
          <a:lstStyle/>
          <a:p>
            <a:pPr marL="342900" indent="-342900">
              <a:buFont typeface="Arial" panose="020B0604020202020204" pitchFamily="34" charset="0"/>
              <a:buChar char="•"/>
            </a:pPr>
            <a:r>
              <a:rPr lang="nl-BE"/>
              <a:t>Doel</a:t>
            </a:r>
          </a:p>
          <a:p>
            <a:pPr lvl="1" algn="l"/>
            <a:r>
              <a:rPr lang="nl-BE"/>
              <a:t>recent beschikbare kennis vertalen in concrete, nuttige informatie zodat de doelgroep sneller en efficiënter kan innoveren</a:t>
            </a:r>
          </a:p>
          <a:p>
            <a:pPr marL="342900" indent="-342900">
              <a:buFont typeface="Arial" panose="020B0604020202020204" pitchFamily="34" charset="0"/>
              <a:buChar char="•"/>
            </a:pPr>
            <a:r>
              <a:rPr lang="nl-BE"/>
              <a:t>Doelgroep</a:t>
            </a:r>
          </a:p>
          <a:p>
            <a:pPr marL="800100" lvl="1" indent="-342900" algn="l">
              <a:buFont typeface="Wingdings" panose="05000000000000000000" pitchFamily="2" charset="2"/>
              <a:buChar char="Ø"/>
            </a:pPr>
            <a:r>
              <a:rPr lang="nl-BE"/>
              <a:t>Begeleidingsgroep die bestaat uit Vlaamse ondernemingen /non </a:t>
            </a:r>
            <a:r>
              <a:rPr lang="nl-BE" err="1"/>
              <a:t>profitorganisaties</a:t>
            </a:r>
            <a:r>
              <a:rPr lang="nl-BE"/>
              <a:t> die een actieve rol hebben</a:t>
            </a:r>
          </a:p>
          <a:p>
            <a:pPr marL="800100" lvl="1" indent="-342900" algn="l">
              <a:buFont typeface="Wingdings" panose="05000000000000000000" pitchFamily="2" charset="2"/>
              <a:buChar char="Ø"/>
            </a:pPr>
            <a:r>
              <a:rPr lang="nl-BE"/>
              <a:t>Brede groep Vlaamse ondernemingen/non </a:t>
            </a:r>
            <a:r>
              <a:rPr lang="nl-BE" err="1"/>
              <a:t>profitorganisaties</a:t>
            </a:r>
            <a:r>
              <a:rPr lang="nl-BE"/>
              <a:t> die de kennis vernemen en/of zullen toepassen</a:t>
            </a:r>
          </a:p>
          <a:p>
            <a:pPr marL="342900" indent="-342900">
              <a:buFont typeface="Arial" panose="020B0604020202020204" pitchFamily="34" charset="0"/>
              <a:buChar char="•"/>
            </a:pPr>
            <a:r>
              <a:rPr lang="nl-BE"/>
              <a:t>Kennistransfer </a:t>
            </a:r>
          </a:p>
          <a:p>
            <a:pPr lvl="1" algn="l"/>
            <a:r>
              <a:rPr lang="nl-BE"/>
              <a:t>Toegevoegde waarde en kennisdoorstroming naar docenten, studenten en onderzoekers</a:t>
            </a:r>
          </a:p>
          <a:p>
            <a:r>
              <a:rPr lang="nl-BE" sz="1600">
                <a:latin typeface="Arial"/>
                <a:cs typeface="Arial"/>
                <a:hlinkClick r:id="rId2"/>
              </a:rPr>
              <a:t>         www.vlaio.be/tetra</a:t>
            </a:r>
            <a:endParaRPr lang="nl-BE" sz="1600">
              <a:latin typeface="Arial"/>
              <a:cs typeface="Arial"/>
            </a:endParaRPr>
          </a:p>
          <a:p>
            <a:r>
              <a:rPr lang="nl-BE"/>
              <a:t> </a:t>
            </a:r>
          </a:p>
        </p:txBody>
      </p:sp>
      <p:pic>
        <p:nvPicPr>
          <p:cNvPr id="4" name="Graphic 3">
            <a:extLst>
              <a:ext uri="{FF2B5EF4-FFF2-40B4-BE49-F238E27FC236}">
                <a16:creationId xmlns:a16="http://schemas.microsoft.com/office/drawing/2014/main" id="{8ED77C35-5B97-4AD7-B3BF-E168757C96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3981768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dirty="0"/>
              <a:t>Ons gemeenschappelijk doel</a:t>
            </a:r>
            <a:br>
              <a:rPr lang="nl-BE" dirty="0"/>
            </a:br>
            <a:r>
              <a:rPr lang="nl-BE" sz="3200" b="0" dirty="0"/>
              <a:t>inclusief toerisme als businesstransformator</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a:xfrm>
            <a:off x="515937" y="2482235"/>
            <a:ext cx="11160125" cy="3168650"/>
          </a:xfrm>
        </p:spPr>
        <p:txBody>
          <a:bodyPr lIns="0" tIns="0" rIns="0" bIns="0" numCol="1" spcCol="180000" anchor="t">
            <a:noAutofit/>
          </a:bodyPr>
          <a:lstStyle/>
          <a:p>
            <a:r>
              <a:rPr lang="nl-BE" dirty="0">
                <a:latin typeface="Arial"/>
                <a:cs typeface="Arial"/>
              </a:rPr>
              <a:t>Bestaande Universal Design (UD)-principes implementeren bij logiesverstrekkers en toeleveringsbedrijven op basis van een</a:t>
            </a:r>
            <a:endParaRPr lang="nl-NL" dirty="0"/>
          </a:p>
          <a:p>
            <a:r>
              <a:rPr lang="nl-BE" dirty="0">
                <a:latin typeface="Arial"/>
                <a:cs typeface="Arial"/>
              </a:rPr>
              <a:t>- UD opportuniteitenscreening</a:t>
            </a:r>
            <a:endParaRPr lang="nl-BE" dirty="0"/>
          </a:p>
          <a:p>
            <a:r>
              <a:rPr lang="nl-BE" dirty="0">
                <a:latin typeface="Arial"/>
                <a:cs typeface="Arial"/>
              </a:rPr>
              <a:t>- Businesstransformatie-oefening</a:t>
            </a:r>
          </a:p>
          <a:p>
            <a:r>
              <a:rPr lang="nl-BE" dirty="0">
                <a:latin typeface="Arial"/>
                <a:cs typeface="Arial"/>
              </a:rPr>
              <a:t>-&gt; UD-opportuniteiten herkennen, integreren, </a:t>
            </a:r>
            <a:r>
              <a:rPr lang="nl-BE" dirty="0" err="1">
                <a:latin typeface="Arial"/>
                <a:cs typeface="Arial"/>
              </a:rPr>
              <a:t>vermarkten</a:t>
            </a:r>
            <a:endParaRPr lang="nl-BE" dirty="0">
              <a:latin typeface="Arial"/>
              <a:cs typeface="Arial"/>
            </a:endParaRPr>
          </a:p>
          <a:p>
            <a:r>
              <a:rPr lang="nl-BE" dirty="0"/>
              <a:t>Het valideren van de UD-aanpak via een </a:t>
            </a:r>
            <a:r>
              <a:rPr lang="nl-BE" dirty="0" err="1"/>
              <a:t>roadmap</a:t>
            </a:r>
            <a:endParaRPr lang="nl-BE" dirty="0"/>
          </a:p>
          <a:p>
            <a:endParaRPr lang="nl-BE" dirty="0"/>
          </a:p>
          <a:p>
            <a:endParaRPr lang="nl-BE" dirty="0"/>
          </a:p>
          <a:p>
            <a:endParaRPr lang="nl-BE" dirty="0"/>
          </a:p>
          <a:p>
            <a:endParaRPr lang="nl-BE" dirty="0"/>
          </a:p>
        </p:txBody>
      </p:sp>
      <p:pic>
        <p:nvPicPr>
          <p:cNvPr id="4" name="Graphic 3">
            <a:extLst>
              <a:ext uri="{FF2B5EF4-FFF2-40B4-BE49-F238E27FC236}">
                <a16:creationId xmlns:a16="http://schemas.microsoft.com/office/drawing/2014/main" id="{C84EB5A8-1801-4DCE-AEC1-1A62495079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3644603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dirty="0"/>
              <a:t>Ons gemeenschappelijk doel</a:t>
            </a:r>
            <a:br>
              <a:rPr lang="nl-BE" dirty="0"/>
            </a:br>
            <a:r>
              <a:rPr lang="nl-BE" sz="3200" b="0" dirty="0"/>
              <a:t>inclusief toerisme als businesstransformator</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a:xfrm>
            <a:off x="515937" y="2482235"/>
            <a:ext cx="11160125" cy="3168650"/>
          </a:xfrm>
        </p:spPr>
        <p:txBody>
          <a:bodyPr lIns="0" tIns="0" rIns="0" bIns="0" numCol="1" spcCol="180000" anchor="t">
            <a:noAutofit/>
          </a:bodyPr>
          <a:lstStyle/>
          <a:p>
            <a:r>
              <a:rPr lang="nl-BE" b="1" dirty="0">
                <a:latin typeface="Arial"/>
                <a:cs typeface="Arial"/>
              </a:rPr>
              <a:t>Inclusief toerisme</a:t>
            </a:r>
            <a:endParaRPr lang="nl-NL" b="1" dirty="0"/>
          </a:p>
          <a:p>
            <a:r>
              <a:rPr lang="nl-BE" dirty="0">
                <a:latin typeface="Arial"/>
                <a:cs typeface="Arial"/>
              </a:rPr>
              <a:t>‘Toegankelijk toerisme of </a:t>
            </a:r>
            <a:r>
              <a:rPr lang="nl-BE" dirty="0" err="1">
                <a:latin typeface="Arial"/>
                <a:cs typeface="Arial"/>
              </a:rPr>
              <a:t>incusief</a:t>
            </a:r>
            <a:r>
              <a:rPr lang="nl-BE" dirty="0">
                <a:latin typeface="Arial"/>
                <a:cs typeface="Arial"/>
              </a:rPr>
              <a:t> toerisme is een vorm van toerisme waarbij samenwerkingsvormen tussen verschillende stakeholders ervoor zorgen dat personen met </a:t>
            </a:r>
            <a:r>
              <a:rPr lang="nl-BE" dirty="0" err="1">
                <a:latin typeface="Arial"/>
                <a:cs typeface="Arial"/>
              </a:rPr>
              <a:t>toegankelijksheidsvragen</a:t>
            </a:r>
            <a:r>
              <a:rPr lang="nl-BE" dirty="0">
                <a:latin typeface="Arial"/>
                <a:cs typeface="Arial"/>
              </a:rPr>
              <a:t> met name betreffende mobiliteit, zicht, gehoor en andere cognitieve dimensies onafhankelijk, als gelijken en waardig kunnen functioneren via een universeel ontworpen toeristisch aanbod (producten, diensten en omgeving). Deze definitie integreert een levenslang proces waardoor personen gedurende hun levensloop kunnen genieten van een toegankelijk toeristisch aanbod. </a:t>
            </a:r>
            <a:endParaRPr lang="nl-BE" dirty="0"/>
          </a:p>
          <a:p>
            <a:endParaRPr lang="nl-BE" dirty="0"/>
          </a:p>
          <a:p>
            <a:endParaRPr lang="nl-BE" dirty="0"/>
          </a:p>
          <a:p>
            <a:endParaRPr lang="nl-BE" dirty="0"/>
          </a:p>
        </p:txBody>
      </p:sp>
      <p:pic>
        <p:nvPicPr>
          <p:cNvPr id="4" name="Graphic 3">
            <a:extLst>
              <a:ext uri="{FF2B5EF4-FFF2-40B4-BE49-F238E27FC236}">
                <a16:creationId xmlns:a16="http://schemas.microsoft.com/office/drawing/2014/main" id="{C84EB5A8-1801-4DCE-AEC1-1A62495079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5918597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Ons gemeenschappelijk doel</a:t>
            </a:r>
            <a:br>
              <a:rPr lang="nl-BE"/>
            </a:br>
            <a:r>
              <a:rPr lang="nl-BE" sz="3200" b="0"/>
              <a:t>het vertrekpunt: inclusief toerisme als businesstransformator</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a:xfrm>
            <a:off x="515937" y="2482235"/>
            <a:ext cx="11160125" cy="3168650"/>
          </a:xfrm>
        </p:spPr>
        <p:txBody>
          <a:bodyPr lIns="0" tIns="0" rIns="0" bIns="0" numCol="1" spcCol="180000" anchor="t">
            <a:noAutofit/>
          </a:bodyPr>
          <a:lstStyle/>
          <a:p>
            <a:r>
              <a:rPr lang="nl-BE" b="1" dirty="0" err="1">
                <a:latin typeface="Arial"/>
                <a:cs typeface="Arial"/>
              </a:rPr>
              <a:t>Businesstranformator</a:t>
            </a:r>
            <a:r>
              <a:rPr lang="nl-BE" b="1" dirty="0">
                <a:latin typeface="Arial"/>
                <a:cs typeface="Arial"/>
              </a:rPr>
              <a:t> </a:t>
            </a:r>
            <a:endParaRPr lang="nl-BE" dirty="0"/>
          </a:p>
          <a:p>
            <a:endParaRPr lang="nl-BE" dirty="0"/>
          </a:p>
          <a:p>
            <a:r>
              <a:rPr lang="nl-BE" dirty="0"/>
              <a:t>Het transformeren van een organisatie door middel van het toepassen van vernieuwende </a:t>
            </a:r>
            <a:r>
              <a:rPr lang="nl-BE" dirty="0" err="1"/>
              <a:t>methodologiëen</a:t>
            </a:r>
            <a:r>
              <a:rPr lang="nl-BE" dirty="0"/>
              <a:t> en integreren van nieuwe kennis met als doel het versterken, professionaliseren en innoveren van het bestaande businessplan</a:t>
            </a:r>
          </a:p>
          <a:p>
            <a:endParaRPr lang="nl-BE" dirty="0"/>
          </a:p>
          <a:p>
            <a:endParaRPr lang="nl-BE" dirty="0"/>
          </a:p>
        </p:txBody>
      </p:sp>
      <p:pic>
        <p:nvPicPr>
          <p:cNvPr id="4" name="Graphic 3">
            <a:extLst>
              <a:ext uri="{FF2B5EF4-FFF2-40B4-BE49-F238E27FC236}">
                <a16:creationId xmlns:a16="http://schemas.microsoft.com/office/drawing/2014/main" id="{C84EB5A8-1801-4DCE-AEC1-1A62495079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7577477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Doelgroepen</a:t>
            </a:r>
            <a:endParaRPr lang="nl-BE" sz="3200" b="0"/>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a:xfrm>
            <a:off x="515937" y="2528887"/>
            <a:ext cx="11160125" cy="3368059"/>
          </a:xfrm>
        </p:spPr>
        <p:txBody>
          <a:bodyPr numCol="1"/>
          <a:lstStyle/>
          <a:p>
            <a:pPr marL="457200" indent="-457200">
              <a:buFont typeface="+mj-lt"/>
              <a:buAutoNum type="arabicPeriod"/>
            </a:pPr>
            <a:r>
              <a:rPr lang="nl-BE"/>
              <a:t>Logiesverstrekkers</a:t>
            </a:r>
          </a:p>
          <a:p>
            <a:pPr marL="457200" indent="-457200">
              <a:buFont typeface="+mj-lt"/>
              <a:buAutoNum type="arabicPeriod"/>
            </a:pPr>
            <a:r>
              <a:rPr lang="nl-BE"/>
              <a:t>Toeleveringsbedrijven</a:t>
            </a:r>
          </a:p>
          <a:p>
            <a:pPr marL="457200" indent="-457200">
              <a:buFont typeface="+mj-lt"/>
              <a:buAutoNum type="arabicPeriod"/>
            </a:pPr>
            <a:r>
              <a:rPr lang="nl-BE"/>
              <a:t>Overheden en beleidsorganisaties</a:t>
            </a:r>
          </a:p>
          <a:p>
            <a:pPr marL="457200" indent="-457200">
              <a:buFont typeface="+mj-lt"/>
              <a:buAutoNum type="arabicPeriod"/>
            </a:pPr>
            <a:r>
              <a:rPr lang="nl-BE"/>
              <a:t>Eindgebruikers</a:t>
            </a:r>
          </a:p>
          <a:p>
            <a:endParaRPr lang="nl-BE"/>
          </a:p>
        </p:txBody>
      </p:sp>
      <p:pic>
        <p:nvPicPr>
          <p:cNvPr id="4" name="Graphic 3">
            <a:extLst>
              <a:ext uri="{FF2B5EF4-FFF2-40B4-BE49-F238E27FC236}">
                <a16:creationId xmlns:a16="http://schemas.microsoft.com/office/drawing/2014/main" id="{DA4C18B6-EDB2-4998-AE9A-D4C28F6F83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2649710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dirty="0"/>
              <a:t>Doelgroepen</a:t>
            </a:r>
            <a:br>
              <a:rPr lang="nl-BE" dirty="0"/>
            </a:br>
            <a:r>
              <a:rPr lang="nl-BE" b="0" dirty="0"/>
              <a:t>logiesverstrekkers</a:t>
            </a:r>
            <a:endParaRPr lang="nl-BE" sz="3200" b="0" dirty="0"/>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a:xfrm>
            <a:off x="515937" y="2528887"/>
            <a:ext cx="11160125" cy="3368059"/>
          </a:xfrm>
        </p:spPr>
        <p:txBody>
          <a:bodyPr numCol="1"/>
          <a:lstStyle/>
          <a:p>
            <a:r>
              <a:rPr lang="nl-BE"/>
              <a:t>Primaire doelgroep</a:t>
            </a:r>
          </a:p>
          <a:p>
            <a:pPr marL="914400" lvl="1" indent="-457200" algn="l">
              <a:buFont typeface="Wingdings" panose="05000000000000000000" pitchFamily="2" charset="2"/>
              <a:buChar char="Ø"/>
            </a:pPr>
            <a:r>
              <a:rPr lang="nl-BE"/>
              <a:t>B&amp;B</a:t>
            </a:r>
          </a:p>
          <a:p>
            <a:pPr marL="914400" lvl="1" indent="-457200" algn="l">
              <a:buFont typeface="Wingdings" panose="05000000000000000000" pitchFamily="2" charset="2"/>
              <a:buChar char="Ø"/>
            </a:pPr>
            <a:r>
              <a:rPr lang="nl-BE"/>
              <a:t>Hotel(keten)</a:t>
            </a:r>
          </a:p>
          <a:p>
            <a:endParaRPr lang="nl-BE"/>
          </a:p>
        </p:txBody>
      </p:sp>
      <p:pic>
        <p:nvPicPr>
          <p:cNvPr id="4" name="Graphic 3">
            <a:extLst>
              <a:ext uri="{FF2B5EF4-FFF2-40B4-BE49-F238E27FC236}">
                <a16:creationId xmlns:a16="http://schemas.microsoft.com/office/drawing/2014/main" id="{DA4C18B6-EDB2-4998-AE9A-D4C28F6F83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34600248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dirty="0"/>
              <a:t>Doelgroepen</a:t>
            </a:r>
            <a:br>
              <a:rPr lang="nl-BE" dirty="0"/>
            </a:br>
            <a:r>
              <a:rPr lang="nl-BE" dirty="0"/>
              <a:t>Toeleveringsbedrijven</a:t>
            </a:r>
            <a:endParaRPr lang="nl-BE" sz="3200" b="0" dirty="0"/>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a:xfrm>
            <a:off x="515937" y="2528887"/>
            <a:ext cx="11160125" cy="3368059"/>
          </a:xfrm>
        </p:spPr>
        <p:txBody>
          <a:bodyPr numCol="1"/>
          <a:lstStyle/>
          <a:p>
            <a:r>
              <a:rPr lang="nl-BE"/>
              <a:t>Leveren producten/diensten met impact op gasten in logies</a:t>
            </a:r>
          </a:p>
          <a:p>
            <a:pPr lvl="1" algn="l"/>
            <a:r>
              <a:rPr lang="nl-BE"/>
              <a:t>Vb. ruimtelijke ontwerpers, diverse producenten/verdelers van servies, beddengoed, sectororganisaties</a:t>
            </a:r>
          </a:p>
          <a:p>
            <a:endParaRPr lang="nl-BE"/>
          </a:p>
        </p:txBody>
      </p:sp>
      <p:pic>
        <p:nvPicPr>
          <p:cNvPr id="4" name="Graphic 3">
            <a:extLst>
              <a:ext uri="{FF2B5EF4-FFF2-40B4-BE49-F238E27FC236}">
                <a16:creationId xmlns:a16="http://schemas.microsoft.com/office/drawing/2014/main" id="{DA4C18B6-EDB2-4998-AE9A-D4C28F6F83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2843862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Actieplan</a:t>
            </a:r>
          </a:p>
        </p:txBody>
      </p:sp>
      <p:pic>
        <p:nvPicPr>
          <p:cNvPr id="4" name="Graphic 3">
            <a:extLst>
              <a:ext uri="{FF2B5EF4-FFF2-40B4-BE49-F238E27FC236}">
                <a16:creationId xmlns:a16="http://schemas.microsoft.com/office/drawing/2014/main" id="{7DCEB928-6C43-46D9-86FE-10713D3C4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
        <p:nvSpPr>
          <p:cNvPr id="15" name="Ondertitel 2">
            <a:extLst>
              <a:ext uri="{FF2B5EF4-FFF2-40B4-BE49-F238E27FC236}">
                <a16:creationId xmlns:a16="http://schemas.microsoft.com/office/drawing/2014/main" id="{7E6C7A7B-77ED-4A3C-A172-EF15394572A6}"/>
              </a:ext>
            </a:extLst>
          </p:cNvPr>
          <p:cNvSpPr>
            <a:spLocks noGrp="1"/>
          </p:cNvSpPr>
          <p:nvPr>
            <p:ph type="subTitle" idx="1"/>
          </p:nvPr>
        </p:nvSpPr>
        <p:spPr>
          <a:xfrm>
            <a:off x="515937" y="2482235"/>
            <a:ext cx="11160125" cy="3168650"/>
          </a:xfrm>
        </p:spPr>
        <p:txBody>
          <a:bodyPr numCol="1"/>
          <a:lstStyle/>
          <a:p>
            <a:pPr marL="342900" indent="-342900">
              <a:buFont typeface="Arial" panose="020B0604020202020204" pitchFamily="34" charset="0"/>
              <a:buChar char="•"/>
            </a:pPr>
            <a:r>
              <a:rPr lang="nl-BE" dirty="0"/>
              <a:t>Duurtijd project: 2 jaar 1/10/19 – 30/9/2021</a:t>
            </a:r>
          </a:p>
          <a:p>
            <a:pPr marL="342900" indent="-342900">
              <a:buFont typeface="Arial" panose="020B0604020202020204" pitchFamily="34" charset="0"/>
              <a:buChar char="•"/>
            </a:pPr>
            <a:r>
              <a:rPr lang="nl-BE" dirty="0"/>
              <a:t>5 werkpakketten</a:t>
            </a:r>
          </a:p>
          <a:p>
            <a:pPr marL="342900" indent="-342900">
              <a:buFont typeface="Arial" panose="020B0604020202020204" pitchFamily="34" charset="0"/>
              <a:buChar char="•"/>
            </a:pPr>
            <a:r>
              <a:rPr lang="nl-BE" dirty="0"/>
              <a:t>Begeleidingsgroep </a:t>
            </a:r>
          </a:p>
          <a:p>
            <a:pPr marL="342900" indent="-342900">
              <a:buFont typeface="Arial" panose="020B0604020202020204" pitchFamily="34" charset="0"/>
              <a:buChar char="•"/>
            </a:pPr>
            <a:r>
              <a:rPr lang="nl-BE" dirty="0"/>
              <a:t>Volgen via www.udwoonlabo.be</a:t>
            </a:r>
          </a:p>
        </p:txBody>
      </p:sp>
    </p:spTree>
    <p:extLst>
      <p:ext uri="{BB962C8B-B14F-4D97-AF65-F5344CB8AC3E}">
        <p14:creationId xmlns:p14="http://schemas.microsoft.com/office/powerpoint/2010/main" val="248541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4B9F2EBC-C244-43A6-8102-47AD9E59BC18}"/>
              </a:ext>
            </a:extLst>
          </p:cNvPr>
          <p:cNvSpPr/>
          <p:nvPr/>
        </p:nvSpPr>
        <p:spPr>
          <a:xfrm>
            <a:off x="1961878" y="229966"/>
            <a:ext cx="8815424" cy="277910"/>
          </a:xfrm>
          <a:prstGeom prst="roundRect">
            <a:avLst>
              <a:gd name="adj" fmla="val 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00">
              <a:solidFill>
                <a:schemeClr val="tx1">
                  <a:lumMod val="50000"/>
                </a:schemeClr>
              </a:solidFill>
            </a:endParaRPr>
          </a:p>
        </p:txBody>
      </p:sp>
      <p:grpSp>
        <p:nvGrpSpPr>
          <p:cNvPr id="2" name="Groep 1">
            <a:extLst>
              <a:ext uri="{FF2B5EF4-FFF2-40B4-BE49-F238E27FC236}">
                <a16:creationId xmlns:a16="http://schemas.microsoft.com/office/drawing/2014/main" id="{46C94DFE-86C5-49F3-90EE-7D0FBF030BD5}"/>
              </a:ext>
            </a:extLst>
          </p:cNvPr>
          <p:cNvGrpSpPr/>
          <p:nvPr/>
        </p:nvGrpSpPr>
        <p:grpSpPr>
          <a:xfrm>
            <a:off x="2021346" y="245541"/>
            <a:ext cx="8755956" cy="6391663"/>
            <a:chOff x="2021346" y="245541"/>
            <a:chExt cx="8755956" cy="6391663"/>
          </a:xfrm>
        </p:grpSpPr>
        <p:sp>
          <p:nvSpPr>
            <p:cNvPr id="5" name="Rechthoek: afgeronde hoeken 4">
              <a:extLst>
                <a:ext uri="{FF2B5EF4-FFF2-40B4-BE49-F238E27FC236}">
                  <a16:creationId xmlns:a16="http://schemas.microsoft.com/office/drawing/2014/main" id="{59165C5E-2A84-4858-915F-00CD1DDC22A4}"/>
                </a:ext>
              </a:extLst>
            </p:cNvPr>
            <p:cNvSpPr/>
            <p:nvPr/>
          </p:nvSpPr>
          <p:spPr>
            <a:xfrm>
              <a:off x="2021346" y="578223"/>
              <a:ext cx="2880000" cy="5677871"/>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00">
                <a:solidFill>
                  <a:schemeClr val="tx1">
                    <a:lumMod val="50000"/>
                  </a:schemeClr>
                </a:solidFill>
              </a:endParaRPr>
            </a:p>
          </p:txBody>
        </p:sp>
        <p:sp>
          <p:nvSpPr>
            <p:cNvPr id="6" name="Rechthoek: afgeronde hoeken 5">
              <a:extLst>
                <a:ext uri="{FF2B5EF4-FFF2-40B4-BE49-F238E27FC236}">
                  <a16:creationId xmlns:a16="http://schemas.microsoft.com/office/drawing/2014/main" id="{D833B285-7EB2-4F94-94EF-B82215B90C6C}"/>
                </a:ext>
              </a:extLst>
            </p:cNvPr>
            <p:cNvSpPr/>
            <p:nvPr/>
          </p:nvSpPr>
          <p:spPr>
            <a:xfrm>
              <a:off x="2023898" y="6322334"/>
              <a:ext cx="8753404" cy="314870"/>
            </a:xfrm>
            <a:prstGeom prst="roundRect">
              <a:avLst>
                <a:gd name="adj" fmla="val 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00">
                <a:solidFill>
                  <a:schemeClr val="tx1">
                    <a:lumMod val="50000"/>
                  </a:schemeClr>
                </a:solidFill>
              </a:endParaRPr>
            </a:p>
          </p:txBody>
        </p:sp>
        <p:sp>
          <p:nvSpPr>
            <p:cNvPr id="7" name="Tekstvak 6">
              <a:extLst>
                <a:ext uri="{FF2B5EF4-FFF2-40B4-BE49-F238E27FC236}">
                  <a16:creationId xmlns:a16="http://schemas.microsoft.com/office/drawing/2014/main" id="{A7843509-328A-4447-8285-16EC54D1BAF9}"/>
                </a:ext>
              </a:extLst>
            </p:cNvPr>
            <p:cNvSpPr txBox="1"/>
            <p:nvPr/>
          </p:nvSpPr>
          <p:spPr>
            <a:xfrm>
              <a:off x="2228832" y="245541"/>
              <a:ext cx="8019863" cy="246221"/>
            </a:xfrm>
            <a:prstGeom prst="rect">
              <a:avLst/>
            </a:prstGeom>
            <a:noFill/>
          </p:spPr>
          <p:txBody>
            <a:bodyPr wrap="square" rtlCol="0">
              <a:spAutoFit/>
            </a:bodyPr>
            <a:lstStyle/>
            <a:p>
              <a:pPr algn="ctr"/>
              <a:r>
                <a:rPr lang="nl-BE" sz="1000">
                  <a:solidFill>
                    <a:schemeClr val="tx1">
                      <a:lumMod val="50000"/>
                    </a:schemeClr>
                  </a:solidFill>
                </a:rPr>
                <a:t>WP 1: </a:t>
              </a:r>
              <a:r>
                <a:rPr lang="nl-BE" sz="1000" b="1">
                  <a:solidFill>
                    <a:schemeClr val="tx1">
                      <a:lumMod val="50000"/>
                    </a:schemeClr>
                  </a:solidFill>
                </a:rPr>
                <a:t>PROJECTMANAGEMENT</a:t>
              </a:r>
            </a:p>
          </p:txBody>
        </p:sp>
        <p:sp>
          <p:nvSpPr>
            <p:cNvPr id="8" name="Tekstvak 7">
              <a:extLst>
                <a:ext uri="{FF2B5EF4-FFF2-40B4-BE49-F238E27FC236}">
                  <a16:creationId xmlns:a16="http://schemas.microsoft.com/office/drawing/2014/main" id="{4883D117-E598-43AF-81CB-C80BD179880B}"/>
                </a:ext>
              </a:extLst>
            </p:cNvPr>
            <p:cNvSpPr txBox="1"/>
            <p:nvPr/>
          </p:nvSpPr>
          <p:spPr>
            <a:xfrm>
              <a:off x="2139545" y="602226"/>
              <a:ext cx="2535764" cy="400110"/>
            </a:xfrm>
            <a:prstGeom prst="rect">
              <a:avLst/>
            </a:prstGeom>
            <a:noFill/>
          </p:spPr>
          <p:txBody>
            <a:bodyPr wrap="square" rtlCol="0">
              <a:spAutoFit/>
            </a:bodyPr>
            <a:lstStyle/>
            <a:p>
              <a:pPr algn="ctr"/>
              <a:r>
                <a:rPr lang="nl-BE" sz="1000">
                  <a:solidFill>
                    <a:schemeClr val="tx1">
                      <a:lumMod val="50000"/>
                    </a:schemeClr>
                  </a:solidFill>
                </a:rPr>
                <a:t>WP 2: </a:t>
              </a:r>
            </a:p>
            <a:p>
              <a:pPr algn="ctr"/>
              <a:r>
                <a:rPr lang="nl-BE" sz="1000" b="1">
                  <a:solidFill>
                    <a:schemeClr val="tx1">
                      <a:lumMod val="50000"/>
                    </a:schemeClr>
                  </a:solidFill>
                </a:rPr>
                <a:t>UD SCAN EN OPTIMALISATIERAPPORT</a:t>
              </a:r>
            </a:p>
          </p:txBody>
        </p:sp>
        <p:sp>
          <p:nvSpPr>
            <p:cNvPr id="9" name="Rechthoek: afgeronde hoeken 8">
              <a:extLst>
                <a:ext uri="{FF2B5EF4-FFF2-40B4-BE49-F238E27FC236}">
                  <a16:creationId xmlns:a16="http://schemas.microsoft.com/office/drawing/2014/main" id="{7BDE3DFB-9CE5-486B-9769-E8B07CCB8CD4}"/>
                </a:ext>
              </a:extLst>
            </p:cNvPr>
            <p:cNvSpPr/>
            <p:nvPr/>
          </p:nvSpPr>
          <p:spPr>
            <a:xfrm>
              <a:off x="4959324" y="578259"/>
              <a:ext cx="2880000" cy="5674047"/>
            </a:xfrm>
            <a:prstGeom prst="roundRect">
              <a:avLst>
                <a:gd name="adj"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00">
                <a:solidFill>
                  <a:schemeClr val="tx1">
                    <a:lumMod val="50000"/>
                  </a:schemeClr>
                </a:solidFill>
              </a:endParaRPr>
            </a:p>
          </p:txBody>
        </p:sp>
        <p:sp>
          <p:nvSpPr>
            <p:cNvPr id="10" name="Tekstvak 9">
              <a:extLst>
                <a:ext uri="{FF2B5EF4-FFF2-40B4-BE49-F238E27FC236}">
                  <a16:creationId xmlns:a16="http://schemas.microsoft.com/office/drawing/2014/main" id="{EB8A15F4-2DBC-44BD-B18A-7507263A9BE9}"/>
                </a:ext>
              </a:extLst>
            </p:cNvPr>
            <p:cNvSpPr txBox="1"/>
            <p:nvPr/>
          </p:nvSpPr>
          <p:spPr>
            <a:xfrm>
              <a:off x="5070944" y="605694"/>
              <a:ext cx="2519999" cy="400110"/>
            </a:xfrm>
            <a:prstGeom prst="rect">
              <a:avLst/>
            </a:prstGeom>
            <a:noFill/>
          </p:spPr>
          <p:txBody>
            <a:bodyPr wrap="square" rtlCol="0">
              <a:spAutoFit/>
            </a:bodyPr>
            <a:lstStyle/>
            <a:p>
              <a:pPr algn="ctr"/>
              <a:r>
                <a:rPr lang="nl-BE" sz="1000">
                  <a:solidFill>
                    <a:schemeClr val="tx1">
                      <a:lumMod val="50000"/>
                    </a:schemeClr>
                  </a:solidFill>
                </a:rPr>
                <a:t>WP 3: </a:t>
              </a:r>
            </a:p>
            <a:p>
              <a:pPr algn="ctr"/>
              <a:r>
                <a:rPr lang="nl-BE" sz="1000" b="1">
                  <a:solidFill>
                    <a:schemeClr val="tx1">
                      <a:lumMod val="50000"/>
                    </a:schemeClr>
                  </a:solidFill>
                </a:rPr>
                <a:t>UD OPPORTUNITEITEN MATRIX</a:t>
              </a:r>
            </a:p>
          </p:txBody>
        </p:sp>
        <p:sp>
          <p:nvSpPr>
            <p:cNvPr id="11" name="Rechthoek: afgeronde hoeken 10">
              <a:extLst>
                <a:ext uri="{FF2B5EF4-FFF2-40B4-BE49-F238E27FC236}">
                  <a16:creationId xmlns:a16="http://schemas.microsoft.com/office/drawing/2014/main" id="{9B6F3CE4-00E5-4983-9942-B1CAFF7824E2}"/>
                </a:ext>
              </a:extLst>
            </p:cNvPr>
            <p:cNvSpPr/>
            <p:nvPr/>
          </p:nvSpPr>
          <p:spPr>
            <a:xfrm>
              <a:off x="7897302" y="575551"/>
              <a:ext cx="2880000" cy="5674046"/>
            </a:xfrm>
            <a:prstGeom prst="roundRect">
              <a:avLst>
                <a:gd name="adj"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00">
                <a:solidFill>
                  <a:schemeClr val="tx1">
                    <a:lumMod val="50000"/>
                  </a:schemeClr>
                </a:solidFill>
              </a:endParaRPr>
            </a:p>
          </p:txBody>
        </p:sp>
        <p:sp>
          <p:nvSpPr>
            <p:cNvPr id="12" name="Tekstvak 11">
              <a:extLst>
                <a:ext uri="{FF2B5EF4-FFF2-40B4-BE49-F238E27FC236}">
                  <a16:creationId xmlns:a16="http://schemas.microsoft.com/office/drawing/2014/main" id="{3F685E73-E590-45B9-944D-2BA6CD2C506B}"/>
                </a:ext>
              </a:extLst>
            </p:cNvPr>
            <p:cNvSpPr txBox="1"/>
            <p:nvPr/>
          </p:nvSpPr>
          <p:spPr>
            <a:xfrm>
              <a:off x="8051938" y="643444"/>
              <a:ext cx="2463712" cy="400110"/>
            </a:xfrm>
            <a:prstGeom prst="rect">
              <a:avLst/>
            </a:prstGeom>
            <a:noFill/>
          </p:spPr>
          <p:txBody>
            <a:bodyPr wrap="square" rtlCol="0">
              <a:spAutoFit/>
            </a:bodyPr>
            <a:lstStyle/>
            <a:p>
              <a:pPr algn="ctr"/>
              <a:r>
                <a:rPr lang="nl-BE" sz="1000">
                  <a:solidFill>
                    <a:schemeClr val="tx1">
                      <a:lumMod val="50000"/>
                    </a:schemeClr>
                  </a:solidFill>
                </a:rPr>
                <a:t>WP 4: </a:t>
              </a:r>
            </a:p>
            <a:p>
              <a:pPr algn="ctr"/>
              <a:r>
                <a:rPr lang="nl-BE" sz="1000" b="1">
                  <a:solidFill>
                    <a:schemeClr val="tx1">
                      <a:lumMod val="50000"/>
                    </a:schemeClr>
                  </a:solidFill>
                </a:rPr>
                <a:t>UD IMPLEMENTATIEPLAN</a:t>
              </a:r>
            </a:p>
          </p:txBody>
        </p:sp>
      </p:grpSp>
      <p:sp>
        <p:nvSpPr>
          <p:cNvPr id="19" name="Tekstvak 18">
            <a:extLst>
              <a:ext uri="{FF2B5EF4-FFF2-40B4-BE49-F238E27FC236}">
                <a16:creationId xmlns:a16="http://schemas.microsoft.com/office/drawing/2014/main" id="{DD2AB369-881A-49F7-B1B1-F28A4CFA8B8C}"/>
              </a:ext>
            </a:extLst>
          </p:cNvPr>
          <p:cNvSpPr txBox="1"/>
          <p:nvPr/>
        </p:nvSpPr>
        <p:spPr>
          <a:xfrm>
            <a:off x="2475790" y="6356178"/>
            <a:ext cx="8019863" cy="246221"/>
          </a:xfrm>
          <a:prstGeom prst="rect">
            <a:avLst/>
          </a:prstGeom>
          <a:noFill/>
        </p:spPr>
        <p:txBody>
          <a:bodyPr wrap="square" rtlCol="0">
            <a:spAutoFit/>
          </a:bodyPr>
          <a:lstStyle/>
          <a:p>
            <a:pPr algn="ctr"/>
            <a:r>
              <a:rPr lang="nl-BE" sz="1000">
                <a:solidFill>
                  <a:schemeClr val="tx1">
                    <a:lumMod val="50000"/>
                  </a:schemeClr>
                </a:solidFill>
              </a:rPr>
              <a:t>WP 5: </a:t>
            </a:r>
            <a:r>
              <a:rPr lang="nl-BE" sz="1000" b="1">
                <a:solidFill>
                  <a:schemeClr val="tx1">
                    <a:lumMod val="50000"/>
                  </a:schemeClr>
                </a:solidFill>
              </a:rPr>
              <a:t>VALORISATIE</a:t>
            </a:r>
          </a:p>
        </p:txBody>
      </p:sp>
      <p:cxnSp>
        <p:nvCxnSpPr>
          <p:cNvPr id="20" name="Rechte verbindingslijn 19">
            <a:extLst>
              <a:ext uri="{FF2B5EF4-FFF2-40B4-BE49-F238E27FC236}">
                <a16:creationId xmlns:a16="http://schemas.microsoft.com/office/drawing/2014/main" id="{FF835380-C86B-44C5-87C4-B3E29AF4B870}"/>
              </a:ext>
            </a:extLst>
          </p:cNvPr>
          <p:cNvCxnSpPr>
            <a:cxnSpLocks/>
          </p:cNvCxnSpPr>
          <p:nvPr/>
        </p:nvCxnSpPr>
        <p:spPr>
          <a:xfrm>
            <a:off x="2440472" y="1135707"/>
            <a:ext cx="19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E762D1D6-0323-4E8D-9CF4-E1EC0D96363E}"/>
              </a:ext>
            </a:extLst>
          </p:cNvPr>
          <p:cNvCxnSpPr/>
          <p:nvPr/>
        </p:nvCxnSpPr>
        <p:spPr>
          <a:xfrm>
            <a:off x="5380184" y="1135707"/>
            <a:ext cx="198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20AB75BE-FA82-4674-B0B2-B7A99D3EDBDD}"/>
              </a:ext>
            </a:extLst>
          </p:cNvPr>
          <p:cNvCxnSpPr/>
          <p:nvPr/>
        </p:nvCxnSpPr>
        <p:spPr>
          <a:xfrm>
            <a:off x="8164890" y="1135707"/>
            <a:ext cx="198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kstvak 51">
            <a:extLst>
              <a:ext uri="{FF2B5EF4-FFF2-40B4-BE49-F238E27FC236}">
                <a16:creationId xmlns:a16="http://schemas.microsoft.com/office/drawing/2014/main" id="{E00874B5-8348-4BCD-B581-3738A329F896}"/>
              </a:ext>
            </a:extLst>
          </p:cNvPr>
          <p:cNvSpPr txBox="1"/>
          <p:nvPr/>
        </p:nvSpPr>
        <p:spPr>
          <a:xfrm>
            <a:off x="2822551" y="1861724"/>
            <a:ext cx="1292196" cy="246221"/>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Opstellen UD scan</a:t>
            </a:r>
          </a:p>
        </p:txBody>
      </p:sp>
      <p:sp>
        <p:nvSpPr>
          <p:cNvPr id="54" name="Tekstvak 53">
            <a:extLst>
              <a:ext uri="{FF2B5EF4-FFF2-40B4-BE49-F238E27FC236}">
                <a16:creationId xmlns:a16="http://schemas.microsoft.com/office/drawing/2014/main" id="{0956EBF6-AFA0-4B6E-9CE7-0C22DDF70588}"/>
              </a:ext>
            </a:extLst>
          </p:cNvPr>
          <p:cNvSpPr txBox="1"/>
          <p:nvPr/>
        </p:nvSpPr>
        <p:spPr>
          <a:xfrm>
            <a:off x="5645671" y="5184558"/>
            <a:ext cx="1680099" cy="553998"/>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Terugkoppeling </a:t>
            </a:r>
          </a:p>
          <a:p>
            <a:pPr algn="ctr"/>
            <a:r>
              <a:rPr lang="nl-BE" sz="1000">
                <a:solidFill>
                  <a:schemeClr val="tx1">
                    <a:lumMod val="50000"/>
                  </a:schemeClr>
                </a:solidFill>
                <a:effectLst>
                  <a:outerShdw blurRad="38100" dist="38100" dir="2700000" algn="tl">
                    <a:srgbClr val="000000">
                      <a:alpha val="43137"/>
                    </a:srgbClr>
                  </a:outerShdw>
                </a:effectLst>
              </a:rPr>
              <a:t>generieke matrix naar </a:t>
            </a:r>
          </a:p>
          <a:p>
            <a:pPr algn="ctr"/>
            <a:r>
              <a:rPr lang="nl-BE" sz="1000">
                <a:solidFill>
                  <a:schemeClr val="tx1">
                    <a:lumMod val="50000"/>
                  </a:schemeClr>
                </a:solidFill>
                <a:effectLst>
                  <a:outerShdw blurRad="38100" dist="38100" dir="2700000" algn="tl">
                    <a:srgbClr val="000000">
                      <a:alpha val="43137"/>
                    </a:srgbClr>
                  </a:outerShdw>
                </a:effectLst>
              </a:rPr>
              <a:t>lerend netwerk</a:t>
            </a:r>
          </a:p>
        </p:txBody>
      </p:sp>
      <p:sp>
        <p:nvSpPr>
          <p:cNvPr id="104" name="Tekstvak 103">
            <a:extLst>
              <a:ext uri="{FF2B5EF4-FFF2-40B4-BE49-F238E27FC236}">
                <a16:creationId xmlns:a16="http://schemas.microsoft.com/office/drawing/2014/main" id="{B243894A-CE0C-4EAA-B5D4-A481A2BA940C}"/>
              </a:ext>
            </a:extLst>
          </p:cNvPr>
          <p:cNvSpPr txBox="1"/>
          <p:nvPr/>
        </p:nvSpPr>
        <p:spPr>
          <a:xfrm>
            <a:off x="1984618" y="2124118"/>
            <a:ext cx="1292196" cy="246221"/>
          </a:xfrm>
          <a:prstGeom prst="rect">
            <a:avLst/>
          </a:prstGeom>
          <a:noFill/>
        </p:spPr>
        <p:txBody>
          <a:bodyPr wrap="square" rtlCol="0">
            <a:spAutoFit/>
          </a:bodyPr>
          <a:lstStyle/>
          <a:p>
            <a:pPr algn="ctr"/>
            <a:r>
              <a:rPr lang="nl-BE" sz="1000" u="sng">
                <a:solidFill>
                  <a:schemeClr val="tx1">
                    <a:lumMod val="50000"/>
                  </a:schemeClr>
                </a:solidFill>
              </a:rPr>
              <a:t>Logiesverstrekkers</a:t>
            </a:r>
          </a:p>
        </p:txBody>
      </p:sp>
      <p:sp>
        <p:nvSpPr>
          <p:cNvPr id="150" name="Tekstvak 149">
            <a:extLst>
              <a:ext uri="{FF2B5EF4-FFF2-40B4-BE49-F238E27FC236}">
                <a16:creationId xmlns:a16="http://schemas.microsoft.com/office/drawing/2014/main" id="{FF119055-9597-4238-906C-43C422358F48}"/>
              </a:ext>
            </a:extLst>
          </p:cNvPr>
          <p:cNvSpPr txBox="1"/>
          <p:nvPr/>
        </p:nvSpPr>
        <p:spPr>
          <a:xfrm>
            <a:off x="1984618" y="2295627"/>
            <a:ext cx="1404729" cy="400110"/>
          </a:xfrm>
          <a:prstGeom prst="rect">
            <a:avLst/>
          </a:prstGeom>
          <a:noFill/>
        </p:spPr>
        <p:txBody>
          <a:bodyPr wrap="square" rtlCol="0">
            <a:spAutoFit/>
          </a:bodyPr>
          <a:lstStyle/>
          <a:p>
            <a:pPr algn="ctr"/>
            <a:r>
              <a:rPr lang="nl-BE" sz="1000" i="1">
                <a:solidFill>
                  <a:schemeClr val="tx1">
                    <a:lumMod val="50000"/>
                  </a:schemeClr>
                </a:solidFill>
              </a:rPr>
              <a:t>360° scan as-is op 3 niveaus</a:t>
            </a:r>
          </a:p>
        </p:txBody>
      </p:sp>
      <p:grpSp>
        <p:nvGrpSpPr>
          <p:cNvPr id="300" name="Graphic 296">
            <a:extLst>
              <a:ext uri="{FF2B5EF4-FFF2-40B4-BE49-F238E27FC236}">
                <a16:creationId xmlns:a16="http://schemas.microsoft.com/office/drawing/2014/main" id="{6EF74532-B2FC-423F-A42D-6560339D289C}"/>
              </a:ext>
            </a:extLst>
          </p:cNvPr>
          <p:cNvGrpSpPr/>
          <p:nvPr/>
        </p:nvGrpSpPr>
        <p:grpSpPr>
          <a:xfrm>
            <a:off x="3171092" y="3932906"/>
            <a:ext cx="719613" cy="719613"/>
            <a:chOff x="2684681" y="3076575"/>
            <a:chExt cx="552450" cy="552450"/>
          </a:xfrm>
        </p:grpSpPr>
        <p:sp>
          <p:nvSpPr>
            <p:cNvPr id="301" name="Vrije vorm: vorm 300">
              <a:extLst>
                <a:ext uri="{FF2B5EF4-FFF2-40B4-BE49-F238E27FC236}">
                  <a16:creationId xmlns:a16="http://schemas.microsoft.com/office/drawing/2014/main" id="{62D592EB-C540-4154-A647-290EF59D2099}"/>
                </a:ext>
              </a:extLst>
            </p:cNvPr>
            <p:cNvSpPr/>
            <p:nvPr/>
          </p:nvSpPr>
          <p:spPr>
            <a:xfrm>
              <a:off x="2789456" y="3076575"/>
              <a:ext cx="95250" cy="123825"/>
            </a:xfrm>
            <a:custGeom>
              <a:avLst/>
              <a:gdLst>
                <a:gd name="connsiteX0" fmla="*/ 47625 w 95250"/>
                <a:gd name="connsiteY0" fmla="*/ 123825 h 123825"/>
                <a:gd name="connsiteX1" fmla="*/ 95250 w 95250"/>
                <a:gd name="connsiteY1" fmla="*/ 76200 h 123825"/>
                <a:gd name="connsiteX2" fmla="*/ 95250 w 95250"/>
                <a:gd name="connsiteY2" fmla="*/ 47625 h 123825"/>
                <a:gd name="connsiteX3" fmla="*/ 47625 w 95250"/>
                <a:gd name="connsiteY3" fmla="*/ 0 h 123825"/>
                <a:gd name="connsiteX4" fmla="*/ 0 w 95250"/>
                <a:gd name="connsiteY4" fmla="*/ 47625 h 123825"/>
                <a:gd name="connsiteX5" fmla="*/ 0 w 95250"/>
                <a:gd name="connsiteY5" fmla="*/ 76200 h 123825"/>
                <a:gd name="connsiteX6" fmla="*/ 47625 w 95250"/>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23825">
                  <a:moveTo>
                    <a:pt x="47625" y="123825"/>
                  </a:moveTo>
                  <a:cubicBezTo>
                    <a:pt x="73885" y="123825"/>
                    <a:pt x="95250" y="102460"/>
                    <a:pt x="95250" y="76200"/>
                  </a:cubicBezTo>
                  <a:lnTo>
                    <a:pt x="95250" y="47625"/>
                  </a:lnTo>
                  <a:cubicBezTo>
                    <a:pt x="95250" y="21365"/>
                    <a:pt x="73885" y="0"/>
                    <a:pt x="47625" y="0"/>
                  </a:cubicBezTo>
                  <a:cubicBezTo>
                    <a:pt x="21365" y="0"/>
                    <a:pt x="0" y="21365"/>
                    <a:pt x="0" y="47625"/>
                  </a:cubicBezTo>
                  <a:lnTo>
                    <a:pt x="0" y="76200"/>
                  </a:lnTo>
                  <a:cubicBezTo>
                    <a:pt x="0" y="102460"/>
                    <a:pt x="21365" y="123825"/>
                    <a:pt x="47625" y="123825"/>
                  </a:cubicBezTo>
                  <a:close/>
                </a:path>
              </a:pathLst>
            </a:custGeom>
            <a:solidFill>
              <a:srgbClr val="000000"/>
            </a:solidFill>
            <a:ln w="9525" cap="flat">
              <a:noFill/>
              <a:prstDash val="solid"/>
              <a:miter/>
            </a:ln>
          </p:spPr>
          <p:txBody>
            <a:bodyPr rtlCol="0" anchor="ctr"/>
            <a:lstStyle/>
            <a:p>
              <a:endParaRPr lang="en-GB"/>
            </a:p>
          </p:txBody>
        </p:sp>
        <p:sp>
          <p:nvSpPr>
            <p:cNvPr id="302" name="Vrije vorm: vorm 301">
              <a:extLst>
                <a:ext uri="{FF2B5EF4-FFF2-40B4-BE49-F238E27FC236}">
                  <a16:creationId xmlns:a16="http://schemas.microsoft.com/office/drawing/2014/main" id="{8BD420F6-6298-4AB6-8329-72C82EA23B5C}"/>
                </a:ext>
              </a:extLst>
            </p:cNvPr>
            <p:cNvSpPr/>
            <p:nvPr/>
          </p:nvSpPr>
          <p:spPr>
            <a:xfrm>
              <a:off x="2818031" y="3216640"/>
              <a:ext cx="38100" cy="19050"/>
            </a:xfrm>
            <a:custGeom>
              <a:avLst/>
              <a:gdLst>
                <a:gd name="connsiteX0" fmla="*/ 38100 w 38100"/>
                <a:gd name="connsiteY0" fmla="*/ 9716 h 19050"/>
                <a:gd name="connsiteX1" fmla="*/ 38100 w 38100"/>
                <a:gd name="connsiteY1" fmla="*/ 10 h 19050"/>
                <a:gd name="connsiteX2" fmla="*/ 19050 w 38100"/>
                <a:gd name="connsiteY2" fmla="*/ 2810 h 19050"/>
                <a:gd name="connsiteX3" fmla="*/ 0 w 38100"/>
                <a:gd name="connsiteY3" fmla="*/ 0 h 19050"/>
                <a:gd name="connsiteX4" fmla="*/ 0 w 38100"/>
                <a:gd name="connsiteY4" fmla="*/ 9706 h 19050"/>
                <a:gd name="connsiteX5" fmla="*/ 19050 w 38100"/>
                <a:gd name="connsiteY5" fmla="*/ 21860 h 19050"/>
                <a:gd name="connsiteX6" fmla="*/ 38100 w 38100"/>
                <a:gd name="connsiteY6" fmla="*/ 971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9050">
                  <a:moveTo>
                    <a:pt x="38100" y="9716"/>
                  </a:moveTo>
                  <a:lnTo>
                    <a:pt x="38100" y="10"/>
                  </a:lnTo>
                  <a:cubicBezTo>
                    <a:pt x="32061" y="1810"/>
                    <a:pt x="25670" y="2810"/>
                    <a:pt x="19050" y="2810"/>
                  </a:cubicBezTo>
                  <a:cubicBezTo>
                    <a:pt x="12430" y="2810"/>
                    <a:pt x="6039" y="1810"/>
                    <a:pt x="0" y="0"/>
                  </a:cubicBezTo>
                  <a:lnTo>
                    <a:pt x="0" y="9706"/>
                  </a:lnTo>
                  <a:cubicBezTo>
                    <a:pt x="2362" y="13354"/>
                    <a:pt x="8925" y="21860"/>
                    <a:pt x="19050" y="21860"/>
                  </a:cubicBezTo>
                  <a:cubicBezTo>
                    <a:pt x="29175" y="21860"/>
                    <a:pt x="35738" y="13364"/>
                    <a:pt x="38100" y="9716"/>
                  </a:cubicBezTo>
                  <a:close/>
                </a:path>
              </a:pathLst>
            </a:custGeom>
            <a:solidFill>
              <a:srgbClr val="000000"/>
            </a:solidFill>
            <a:ln w="9525" cap="flat">
              <a:noFill/>
              <a:prstDash val="solid"/>
              <a:miter/>
            </a:ln>
          </p:spPr>
          <p:txBody>
            <a:bodyPr rtlCol="0" anchor="ctr"/>
            <a:lstStyle/>
            <a:p>
              <a:endParaRPr lang="en-GB"/>
            </a:p>
          </p:txBody>
        </p:sp>
        <p:sp>
          <p:nvSpPr>
            <p:cNvPr id="303" name="Vrije vorm: vorm 302">
              <a:extLst>
                <a:ext uri="{FF2B5EF4-FFF2-40B4-BE49-F238E27FC236}">
                  <a16:creationId xmlns:a16="http://schemas.microsoft.com/office/drawing/2014/main" id="{40F4D42F-4DDD-46C8-B116-249579324E7D}"/>
                </a:ext>
              </a:extLst>
            </p:cNvPr>
            <p:cNvSpPr/>
            <p:nvPr/>
          </p:nvSpPr>
          <p:spPr>
            <a:xfrm>
              <a:off x="2846606" y="3239976"/>
              <a:ext cx="114300" cy="114300"/>
            </a:xfrm>
            <a:custGeom>
              <a:avLst/>
              <a:gdLst>
                <a:gd name="connsiteX0" fmla="*/ 0 w 114300"/>
                <a:gd name="connsiteY0" fmla="*/ 16307 h 114300"/>
                <a:gd name="connsiteX1" fmla="*/ 0 w 114300"/>
                <a:gd name="connsiteY1" fmla="*/ 122349 h 114300"/>
                <a:gd name="connsiteX2" fmla="*/ 57150 w 114300"/>
                <a:gd name="connsiteY2" fmla="*/ 122349 h 114300"/>
                <a:gd name="connsiteX3" fmla="*/ 57150 w 114300"/>
                <a:gd name="connsiteY3" fmla="*/ 46149 h 114300"/>
                <a:gd name="connsiteX4" fmla="*/ 76200 w 114300"/>
                <a:gd name="connsiteY4" fmla="*/ 46149 h 114300"/>
                <a:gd name="connsiteX5" fmla="*/ 76200 w 114300"/>
                <a:gd name="connsiteY5" fmla="*/ 122349 h 114300"/>
                <a:gd name="connsiteX6" fmla="*/ 114300 w 114300"/>
                <a:gd name="connsiteY6" fmla="*/ 122349 h 114300"/>
                <a:gd name="connsiteX7" fmla="*/ 114300 w 114300"/>
                <a:gd name="connsiteY7" fmla="*/ 61227 h 114300"/>
                <a:gd name="connsiteX8" fmla="*/ 79200 w 114300"/>
                <a:gd name="connsiteY8" fmla="*/ 15278 h 114300"/>
                <a:gd name="connsiteX9" fmla="*/ 23193 w 114300"/>
                <a:gd name="connsiteY9" fmla="*/ 0 h 114300"/>
                <a:gd name="connsiteX10" fmla="*/ 0 w 114300"/>
                <a:gd name="connsiteY10" fmla="*/ 16307 h 114300"/>
                <a:gd name="connsiteX11" fmla="*/ 38100 w 114300"/>
                <a:gd name="connsiteY11" fmla="*/ 103299 h 114300"/>
                <a:gd name="connsiteX12" fmla="*/ 19050 w 114300"/>
                <a:gd name="connsiteY12" fmla="*/ 103299 h 114300"/>
                <a:gd name="connsiteX13" fmla="*/ 19050 w 114300"/>
                <a:gd name="connsiteY13" fmla="*/ 84249 h 114300"/>
                <a:gd name="connsiteX14" fmla="*/ 38100 w 114300"/>
                <a:gd name="connsiteY14" fmla="*/ 84249 h 114300"/>
                <a:gd name="connsiteX15" fmla="*/ 38100 w 114300"/>
                <a:gd name="connsiteY15" fmla="*/ 103299 h 114300"/>
                <a:gd name="connsiteX16" fmla="*/ 38100 w 114300"/>
                <a:gd name="connsiteY16" fmla="*/ 65199 h 114300"/>
                <a:gd name="connsiteX17" fmla="*/ 19050 w 114300"/>
                <a:gd name="connsiteY17" fmla="*/ 65199 h 114300"/>
                <a:gd name="connsiteX18" fmla="*/ 19050 w 114300"/>
                <a:gd name="connsiteY18" fmla="*/ 46149 h 114300"/>
                <a:gd name="connsiteX19" fmla="*/ 38100 w 114300"/>
                <a:gd name="connsiteY19" fmla="*/ 46149 h 114300"/>
                <a:gd name="connsiteX20" fmla="*/ 38100 w 114300"/>
                <a:gd name="connsiteY20" fmla="*/ 6519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14300">
                  <a:moveTo>
                    <a:pt x="0" y="16307"/>
                  </a:moveTo>
                  <a:lnTo>
                    <a:pt x="0" y="122349"/>
                  </a:lnTo>
                  <a:lnTo>
                    <a:pt x="57150" y="122349"/>
                  </a:lnTo>
                  <a:lnTo>
                    <a:pt x="57150" y="46149"/>
                  </a:lnTo>
                  <a:lnTo>
                    <a:pt x="76200" y="46149"/>
                  </a:lnTo>
                  <a:lnTo>
                    <a:pt x="76200" y="122349"/>
                  </a:lnTo>
                  <a:lnTo>
                    <a:pt x="114300" y="122349"/>
                  </a:lnTo>
                  <a:lnTo>
                    <a:pt x="114300" y="61227"/>
                  </a:lnTo>
                  <a:cubicBezTo>
                    <a:pt x="114300" y="39805"/>
                    <a:pt x="99870" y="20917"/>
                    <a:pt x="79200" y="15278"/>
                  </a:cubicBezTo>
                  <a:lnTo>
                    <a:pt x="23193" y="0"/>
                  </a:lnTo>
                  <a:cubicBezTo>
                    <a:pt x="18831" y="5705"/>
                    <a:pt x="11173" y="13354"/>
                    <a:pt x="0" y="16307"/>
                  </a:cubicBezTo>
                  <a:close/>
                  <a:moveTo>
                    <a:pt x="38100" y="103299"/>
                  </a:moveTo>
                  <a:lnTo>
                    <a:pt x="19050" y="103299"/>
                  </a:lnTo>
                  <a:lnTo>
                    <a:pt x="19050" y="84249"/>
                  </a:lnTo>
                  <a:lnTo>
                    <a:pt x="38100" y="84249"/>
                  </a:lnTo>
                  <a:lnTo>
                    <a:pt x="38100" y="103299"/>
                  </a:lnTo>
                  <a:close/>
                  <a:moveTo>
                    <a:pt x="38100" y="65199"/>
                  </a:moveTo>
                  <a:lnTo>
                    <a:pt x="19050" y="65199"/>
                  </a:lnTo>
                  <a:lnTo>
                    <a:pt x="19050" y="46149"/>
                  </a:lnTo>
                  <a:lnTo>
                    <a:pt x="38100" y="46149"/>
                  </a:lnTo>
                  <a:lnTo>
                    <a:pt x="38100" y="65199"/>
                  </a:lnTo>
                  <a:close/>
                </a:path>
              </a:pathLst>
            </a:custGeom>
            <a:solidFill>
              <a:srgbClr val="000000"/>
            </a:solidFill>
            <a:ln w="9525" cap="flat">
              <a:noFill/>
              <a:prstDash val="solid"/>
              <a:miter/>
            </a:ln>
          </p:spPr>
          <p:txBody>
            <a:bodyPr rtlCol="0" anchor="ctr"/>
            <a:lstStyle/>
            <a:p>
              <a:endParaRPr lang="en-GB"/>
            </a:p>
          </p:txBody>
        </p:sp>
        <p:sp>
          <p:nvSpPr>
            <p:cNvPr id="304" name="Vrije vorm: vorm 303">
              <a:extLst>
                <a:ext uri="{FF2B5EF4-FFF2-40B4-BE49-F238E27FC236}">
                  <a16:creationId xmlns:a16="http://schemas.microsoft.com/office/drawing/2014/main" id="{200C601F-5D79-4F27-8468-EC714F158EEF}"/>
                </a:ext>
              </a:extLst>
            </p:cNvPr>
            <p:cNvSpPr/>
            <p:nvPr/>
          </p:nvSpPr>
          <p:spPr>
            <a:xfrm>
              <a:off x="2684681" y="3381375"/>
              <a:ext cx="352425" cy="247650"/>
            </a:xfrm>
            <a:custGeom>
              <a:avLst/>
              <a:gdLst>
                <a:gd name="connsiteX0" fmla="*/ 352425 w 352425"/>
                <a:gd name="connsiteY0" fmla="*/ 116738 h 247650"/>
                <a:gd name="connsiteX1" fmla="*/ 352425 w 352425"/>
                <a:gd name="connsiteY1" fmla="*/ 102279 h 247650"/>
                <a:gd name="connsiteX2" fmla="*/ 323850 w 352425"/>
                <a:gd name="connsiteY2" fmla="*/ 47625 h 247650"/>
                <a:gd name="connsiteX3" fmla="*/ 323850 w 352425"/>
                <a:gd name="connsiteY3" fmla="*/ 19050 h 247650"/>
                <a:gd name="connsiteX4" fmla="*/ 326660 w 352425"/>
                <a:gd name="connsiteY4" fmla="*/ 0 h 247650"/>
                <a:gd name="connsiteX5" fmla="*/ 0 w 352425"/>
                <a:gd name="connsiteY5" fmla="*/ 0 h 247650"/>
                <a:gd name="connsiteX6" fmla="*/ 0 w 352425"/>
                <a:gd name="connsiteY6" fmla="*/ 247650 h 247650"/>
                <a:gd name="connsiteX7" fmla="*/ 257175 w 352425"/>
                <a:gd name="connsiteY7" fmla="*/ 247650 h 247650"/>
                <a:gd name="connsiteX8" fmla="*/ 257175 w 352425"/>
                <a:gd name="connsiteY8" fmla="*/ 180746 h 247650"/>
                <a:gd name="connsiteX9" fmla="*/ 291113 w 352425"/>
                <a:gd name="connsiteY9" fmla="*/ 135122 h 247650"/>
                <a:gd name="connsiteX10" fmla="*/ 352425 w 352425"/>
                <a:gd name="connsiteY10" fmla="*/ 116738 h 247650"/>
                <a:gd name="connsiteX11" fmla="*/ 238125 w 352425"/>
                <a:gd name="connsiteY11" fmla="*/ 228600 h 247650"/>
                <a:gd name="connsiteX12" fmla="*/ 66675 w 352425"/>
                <a:gd name="connsiteY12" fmla="*/ 228600 h 247650"/>
                <a:gd name="connsiteX13" fmla="*/ 66675 w 352425"/>
                <a:gd name="connsiteY13" fmla="*/ 19050 h 247650"/>
                <a:gd name="connsiteX14" fmla="*/ 238125 w 352425"/>
                <a:gd name="connsiteY14" fmla="*/ 19050 h 247650"/>
                <a:gd name="connsiteX15" fmla="*/ 238125 w 352425"/>
                <a:gd name="connsiteY15" fmla="*/ 2286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425" h="247650">
                  <a:moveTo>
                    <a:pt x="352425" y="116738"/>
                  </a:moveTo>
                  <a:lnTo>
                    <a:pt x="352425" y="102279"/>
                  </a:lnTo>
                  <a:cubicBezTo>
                    <a:pt x="334670" y="89878"/>
                    <a:pt x="323850" y="69409"/>
                    <a:pt x="323850" y="47625"/>
                  </a:cubicBezTo>
                  <a:lnTo>
                    <a:pt x="323850" y="19050"/>
                  </a:lnTo>
                  <a:cubicBezTo>
                    <a:pt x="323850" y="12430"/>
                    <a:pt x="324850" y="6039"/>
                    <a:pt x="326660" y="0"/>
                  </a:cubicBezTo>
                  <a:lnTo>
                    <a:pt x="0" y="0"/>
                  </a:lnTo>
                  <a:lnTo>
                    <a:pt x="0" y="247650"/>
                  </a:lnTo>
                  <a:lnTo>
                    <a:pt x="257175" y="247650"/>
                  </a:lnTo>
                  <a:lnTo>
                    <a:pt x="257175" y="180746"/>
                  </a:lnTo>
                  <a:cubicBezTo>
                    <a:pt x="257175" y="159553"/>
                    <a:pt x="270815" y="141218"/>
                    <a:pt x="291113" y="135122"/>
                  </a:cubicBezTo>
                  <a:lnTo>
                    <a:pt x="352425" y="116738"/>
                  </a:lnTo>
                  <a:close/>
                  <a:moveTo>
                    <a:pt x="238125" y="228600"/>
                  </a:moveTo>
                  <a:lnTo>
                    <a:pt x="66675" y="228600"/>
                  </a:lnTo>
                  <a:lnTo>
                    <a:pt x="66675" y="19050"/>
                  </a:lnTo>
                  <a:lnTo>
                    <a:pt x="238125" y="19050"/>
                  </a:lnTo>
                  <a:lnTo>
                    <a:pt x="238125" y="228600"/>
                  </a:lnTo>
                  <a:close/>
                </a:path>
              </a:pathLst>
            </a:custGeom>
            <a:solidFill>
              <a:srgbClr val="000000"/>
            </a:solidFill>
            <a:ln w="9525" cap="flat">
              <a:noFill/>
              <a:prstDash val="solid"/>
              <a:miter/>
            </a:ln>
          </p:spPr>
          <p:txBody>
            <a:bodyPr rtlCol="0" anchor="ctr"/>
            <a:lstStyle/>
            <a:p>
              <a:endParaRPr lang="en-GB"/>
            </a:p>
          </p:txBody>
        </p:sp>
        <p:sp>
          <p:nvSpPr>
            <p:cNvPr id="305" name="Vrije vorm: vorm 304">
              <a:extLst>
                <a:ext uri="{FF2B5EF4-FFF2-40B4-BE49-F238E27FC236}">
                  <a16:creationId xmlns:a16="http://schemas.microsoft.com/office/drawing/2014/main" id="{47E67EC6-652E-4DEC-A19D-CB344359A98B}"/>
                </a:ext>
              </a:extLst>
            </p:cNvPr>
            <p:cNvSpPr/>
            <p:nvPr/>
          </p:nvSpPr>
          <p:spPr>
            <a:xfrm>
              <a:off x="2770406" y="3419475"/>
              <a:ext cx="133350" cy="171450"/>
            </a:xfrm>
            <a:custGeom>
              <a:avLst/>
              <a:gdLst>
                <a:gd name="connsiteX0" fmla="*/ 133350 w 133350"/>
                <a:gd name="connsiteY0" fmla="*/ 0 h 171450"/>
                <a:gd name="connsiteX1" fmla="*/ 0 w 133350"/>
                <a:gd name="connsiteY1" fmla="*/ 0 h 171450"/>
                <a:gd name="connsiteX2" fmla="*/ 0 w 133350"/>
                <a:gd name="connsiteY2" fmla="*/ 171450 h 171450"/>
                <a:gd name="connsiteX3" fmla="*/ 133350 w 133350"/>
                <a:gd name="connsiteY3" fmla="*/ 171450 h 171450"/>
                <a:gd name="connsiteX4" fmla="*/ 133350 w 133350"/>
                <a:gd name="connsiteY4" fmla="*/ 0 h 171450"/>
                <a:gd name="connsiteX5" fmla="*/ 19050 w 133350"/>
                <a:gd name="connsiteY5" fmla="*/ 57150 h 171450"/>
                <a:gd name="connsiteX6" fmla="*/ 57150 w 133350"/>
                <a:gd name="connsiteY6" fmla="*/ 57150 h 171450"/>
                <a:gd name="connsiteX7" fmla="*/ 57150 w 133350"/>
                <a:gd name="connsiteY7" fmla="*/ 76200 h 171450"/>
                <a:gd name="connsiteX8" fmla="*/ 19050 w 133350"/>
                <a:gd name="connsiteY8" fmla="*/ 76200 h 171450"/>
                <a:gd name="connsiteX9" fmla="*/ 19050 w 133350"/>
                <a:gd name="connsiteY9" fmla="*/ 57150 h 171450"/>
                <a:gd name="connsiteX10" fmla="*/ 114300 w 133350"/>
                <a:gd name="connsiteY10" fmla="*/ 152400 h 171450"/>
                <a:gd name="connsiteX11" fmla="*/ 19050 w 133350"/>
                <a:gd name="connsiteY11" fmla="*/ 152400 h 171450"/>
                <a:gd name="connsiteX12" fmla="*/ 19050 w 133350"/>
                <a:gd name="connsiteY12" fmla="*/ 133350 h 171450"/>
                <a:gd name="connsiteX13" fmla="*/ 114300 w 133350"/>
                <a:gd name="connsiteY13" fmla="*/ 133350 h 171450"/>
                <a:gd name="connsiteX14" fmla="*/ 114300 w 133350"/>
                <a:gd name="connsiteY14" fmla="*/ 152400 h 171450"/>
                <a:gd name="connsiteX15" fmla="*/ 114300 w 133350"/>
                <a:gd name="connsiteY15" fmla="*/ 114300 h 171450"/>
                <a:gd name="connsiteX16" fmla="*/ 19050 w 133350"/>
                <a:gd name="connsiteY16" fmla="*/ 114300 h 171450"/>
                <a:gd name="connsiteX17" fmla="*/ 19050 w 133350"/>
                <a:gd name="connsiteY17" fmla="*/ 95250 h 171450"/>
                <a:gd name="connsiteX18" fmla="*/ 114300 w 133350"/>
                <a:gd name="connsiteY18" fmla="*/ 95250 h 171450"/>
                <a:gd name="connsiteX19" fmla="*/ 114300 w 133350"/>
                <a:gd name="connsiteY19" fmla="*/ 114300 h 171450"/>
                <a:gd name="connsiteX20" fmla="*/ 114300 w 133350"/>
                <a:gd name="connsiteY20" fmla="*/ 76200 h 171450"/>
                <a:gd name="connsiteX21" fmla="*/ 76200 w 133350"/>
                <a:gd name="connsiteY21" fmla="*/ 76200 h 171450"/>
                <a:gd name="connsiteX22" fmla="*/ 76200 w 133350"/>
                <a:gd name="connsiteY22" fmla="*/ 57150 h 171450"/>
                <a:gd name="connsiteX23" fmla="*/ 114300 w 133350"/>
                <a:gd name="connsiteY23" fmla="*/ 57150 h 171450"/>
                <a:gd name="connsiteX24" fmla="*/ 114300 w 133350"/>
                <a:gd name="connsiteY24" fmla="*/ 76200 h 171450"/>
                <a:gd name="connsiteX25" fmla="*/ 114300 w 133350"/>
                <a:gd name="connsiteY25" fmla="*/ 38100 h 171450"/>
                <a:gd name="connsiteX26" fmla="*/ 19050 w 133350"/>
                <a:gd name="connsiteY26" fmla="*/ 38100 h 171450"/>
                <a:gd name="connsiteX27" fmla="*/ 19050 w 133350"/>
                <a:gd name="connsiteY27" fmla="*/ 19050 h 171450"/>
                <a:gd name="connsiteX28" fmla="*/ 114300 w 133350"/>
                <a:gd name="connsiteY28" fmla="*/ 19050 h 171450"/>
                <a:gd name="connsiteX29" fmla="*/ 114300 w 133350"/>
                <a:gd name="connsiteY29" fmla="*/ 381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133350" y="0"/>
                  </a:moveTo>
                  <a:lnTo>
                    <a:pt x="0" y="0"/>
                  </a:lnTo>
                  <a:lnTo>
                    <a:pt x="0" y="171450"/>
                  </a:lnTo>
                  <a:lnTo>
                    <a:pt x="133350" y="171450"/>
                  </a:lnTo>
                  <a:lnTo>
                    <a:pt x="133350" y="0"/>
                  </a:lnTo>
                  <a:close/>
                  <a:moveTo>
                    <a:pt x="19050" y="57150"/>
                  </a:moveTo>
                  <a:lnTo>
                    <a:pt x="57150" y="57150"/>
                  </a:lnTo>
                  <a:lnTo>
                    <a:pt x="57150" y="76200"/>
                  </a:lnTo>
                  <a:lnTo>
                    <a:pt x="19050" y="76200"/>
                  </a:lnTo>
                  <a:lnTo>
                    <a:pt x="19050" y="57150"/>
                  </a:lnTo>
                  <a:close/>
                  <a:moveTo>
                    <a:pt x="114300" y="152400"/>
                  </a:moveTo>
                  <a:lnTo>
                    <a:pt x="19050" y="152400"/>
                  </a:lnTo>
                  <a:lnTo>
                    <a:pt x="19050" y="133350"/>
                  </a:lnTo>
                  <a:lnTo>
                    <a:pt x="114300" y="133350"/>
                  </a:lnTo>
                  <a:lnTo>
                    <a:pt x="114300" y="152400"/>
                  </a:lnTo>
                  <a:close/>
                  <a:moveTo>
                    <a:pt x="114300" y="114300"/>
                  </a:moveTo>
                  <a:lnTo>
                    <a:pt x="19050" y="114300"/>
                  </a:lnTo>
                  <a:lnTo>
                    <a:pt x="19050" y="95250"/>
                  </a:lnTo>
                  <a:lnTo>
                    <a:pt x="114300" y="95250"/>
                  </a:lnTo>
                  <a:lnTo>
                    <a:pt x="114300" y="114300"/>
                  </a:lnTo>
                  <a:close/>
                  <a:moveTo>
                    <a:pt x="114300" y="76200"/>
                  </a:moveTo>
                  <a:lnTo>
                    <a:pt x="76200" y="76200"/>
                  </a:lnTo>
                  <a:lnTo>
                    <a:pt x="76200" y="57150"/>
                  </a:lnTo>
                  <a:lnTo>
                    <a:pt x="114300" y="57150"/>
                  </a:lnTo>
                  <a:lnTo>
                    <a:pt x="114300" y="76200"/>
                  </a:lnTo>
                  <a:close/>
                  <a:moveTo>
                    <a:pt x="114300" y="38100"/>
                  </a:moveTo>
                  <a:lnTo>
                    <a:pt x="19050" y="38100"/>
                  </a:lnTo>
                  <a:lnTo>
                    <a:pt x="19050" y="19050"/>
                  </a:lnTo>
                  <a:lnTo>
                    <a:pt x="114300" y="19050"/>
                  </a:lnTo>
                  <a:lnTo>
                    <a:pt x="114300" y="38100"/>
                  </a:lnTo>
                  <a:close/>
                </a:path>
              </a:pathLst>
            </a:custGeom>
            <a:solidFill>
              <a:srgbClr val="000000"/>
            </a:solidFill>
            <a:ln w="9525" cap="flat">
              <a:noFill/>
              <a:prstDash val="solid"/>
              <a:miter/>
            </a:ln>
          </p:spPr>
          <p:txBody>
            <a:bodyPr rtlCol="0" anchor="ctr"/>
            <a:lstStyle/>
            <a:p>
              <a:endParaRPr lang="en-GB"/>
            </a:p>
          </p:txBody>
        </p:sp>
        <p:sp>
          <p:nvSpPr>
            <p:cNvPr id="306" name="Vrije vorm: vorm 305">
              <a:extLst>
                <a:ext uri="{FF2B5EF4-FFF2-40B4-BE49-F238E27FC236}">
                  <a16:creationId xmlns:a16="http://schemas.microsoft.com/office/drawing/2014/main" id="{C5EC1F3A-73A3-49B8-92D1-44921A79C7D8}"/>
                </a:ext>
              </a:extLst>
            </p:cNvPr>
            <p:cNvSpPr/>
            <p:nvPr/>
          </p:nvSpPr>
          <p:spPr>
            <a:xfrm>
              <a:off x="2713256" y="3239976"/>
              <a:ext cx="114300" cy="114300"/>
            </a:xfrm>
            <a:custGeom>
              <a:avLst/>
              <a:gdLst>
                <a:gd name="connsiteX0" fmla="*/ 38100 w 114300"/>
                <a:gd name="connsiteY0" fmla="*/ 46149 h 114300"/>
                <a:gd name="connsiteX1" fmla="*/ 57150 w 114300"/>
                <a:gd name="connsiteY1" fmla="*/ 46149 h 114300"/>
                <a:gd name="connsiteX2" fmla="*/ 57150 w 114300"/>
                <a:gd name="connsiteY2" fmla="*/ 122349 h 114300"/>
                <a:gd name="connsiteX3" fmla="*/ 114300 w 114300"/>
                <a:gd name="connsiteY3" fmla="*/ 122349 h 114300"/>
                <a:gd name="connsiteX4" fmla="*/ 114300 w 114300"/>
                <a:gd name="connsiteY4" fmla="*/ 16307 h 114300"/>
                <a:gd name="connsiteX5" fmla="*/ 91107 w 114300"/>
                <a:gd name="connsiteY5" fmla="*/ 0 h 114300"/>
                <a:gd name="connsiteX6" fmla="*/ 35100 w 114300"/>
                <a:gd name="connsiteY6" fmla="*/ 15278 h 114300"/>
                <a:gd name="connsiteX7" fmla="*/ 0 w 114300"/>
                <a:gd name="connsiteY7" fmla="*/ 61227 h 114300"/>
                <a:gd name="connsiteX8" fmla="*/ 0 w 114300"/>
                <a:gd name="connsiteY8" fmla="*/ 122349 h 114300"/>
                <a:gd name="connsiteX9" fmla="*/ 38100 w 114300"/>
                <a:gd name="connsiteY9" fmla="*/ 122349 h 114300"/>
                <a:gd name="connsiteX10" fmla="*/ 38100 w 114300"/>
                <a:gd name="connsiteY10" fmla="*/ 4614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14300">
                  <a:moveTo>
                    <a:pt x="38100" y="46149"/>
                  </a:moveTo>
                  <a:lnTo>
                    <a:pt x="57150" y="46149"/>
                  </a:lnTo>
                  <a:lnTo>
                    <a:pt x="57150" y="122349"/>
                  </a:lnTo>
                  <a:lnTo>
                    <a:pt x="114300" y="122349"/>
                  </a:lnTo>
                  <a:lnTo>
                    <a:pt x="114300" y="16307"/>
                  </a:lnTo>
                  <a:cubicBezTo>
                    <a:pt x="103127" y="13345"/>
                    <a:pt x="95469" y="5705"/>
                    <a:pt x="91107" y="0"/>
                  </a:cubicBezTo>
                  <a:lnTo>
                    <a:pt x="35100" y="15278"/>
                  </a:lnTo>
                  <a:cubicBezTo>
                    <a:pt x="14430" y="20917"/>
                    <a:pt x="0" y="39805"/>
                    <a:pt x="0" y="61227"/>
                  </a:cubicBezTo>
                  <a:lnTo>
                    <a:pt x="0" y="122349"/>
                  </a:lnTo>
                  <a:lnTo>
                    <a:pt x="38100" y="122349"/>
                  </a:lnTo>
                  <a:lnTo>
                    <a:pt x="38100" y="46149"/>
                  </a:lnTo>
                  <a:close/>
                </a:path>
              </a:pathLst>
            </a:custGeom>
            <a:solidFill>
              <a:srgbClr val="000000"/>
            </a:solidFill>
            <a:ln w="9525" cap="flat">
              <a:noFill/>
              <a:prstDash val="solid"/>
              <a:miter/>
            </a:ln>
          </p:spPr>
          <p:txBody>
            <a:bodyPr rtlCol="0" anchor="ctr"/>
            <a:lstStyle/>
            <a:p>
              <a:endParaRPr lang="en-GB"/>
            </a:p>
          </p:txBody>
        </p:sp>
        <p:sp>
          <p:nvSpPr>
            <p:cNvPr id="307" name="Vrije vorm: vorm 306">
              <a:extLst>
                <a:ext uri="{FF2B5EF4-FFF2-40B4-BE49-F238E27FC236}">
                  <a16:creationId xmlns:a16="http://schemas.microsoft.com/office/drawing/2014/main" id="{41577C37-7790-4361-B15C-785C8A55240A}"/>
                </a:ext>
              </a:extLst>
            </p:cNvPr>
            <p:cNvSpPr/>
            <p:nvPr/>
          </p:nvSpPr>
          <p:spPr>
            <a:xfrm>
              <a:off x="2960906" y="3352800"/>
              <a:ext cx="228600" cy="276225"/>
            </a:xfrm>
            <a:custGeom>
              <a:avLst/>
              <a:gdLst>
                <a:gd name="connsiteX0" fmla="*/ 208236 w 228600"/>
                <a:gd name="connsiteY0" fmla="*/ 181956 h 276225"/>
                <a:gd name="connsiteX1" fmla="*/ 133350 w 228600"/>
                <a:gd name="connsiteY1" fmla="*/ 159487 h 276225"/>
                <a:gd name="connsiteX2" fmla="*/ 133350 w 228600"/>
                <a:gd name="connsiteY2" fmla="*/ 120158 h 276225"/>
                <a:gd name="connsiteX3" fmla="*/ 138103 w 228600"/>
                <a:gd name="connsiteY3" fmla="*/ 117405 h 276225"/>
                <a:gd name="connsiteX4" fmla="*/ 161925 w 228600"/>
                <a:gd name="connsiteY4" fmla="*/ 76200 h 276225"/>
                <a:gd name="connsiteX5" fmla="*/ 161925 w 228600"/>
                <a:gd name="connsiteY5" fmla="*/ 47625 h 276225"/>
                <a:gd name="connsiteX6" fmla="*/ 114300 w 228600"/>
                <a:gd name="connsiteY6" fmla="*/ 0 h 276225"/>
                <a:gd name="connsiteX7" fmla="*/ 66675 w 228600"/>
                <a:gd name="connsiteY7" fmla="*/ 47625 h 276225"/>
                <a:gd name="connsiteX8" fmla="*/ 66675 w 228600"/>
                <a:gd name="connsiteY8" fmla="*/ 76200 h 276225"/>
                <a:gd name="connsiteX9" fmla="*/ 90497 w 228600"/>
                <a:gd name="connsiteY9" fmla="*/ 117405 h 276225"/>
                <a:gd name="connsiteX10" fmla="*/ 95250 w 228600"/>
                <a:gd name="connsiteY10" fmla="*/ 120158 h 276225"/>
                <a:gd name="connsiteX11" fmla="*/ 95250 w 228600"/>
                <a:gd name="connsiteY11" fmla="*/ 159487 h 276225"/>
                <a:gd name="connsiteX12" fmla="*/ 20364 w 228600"/>
                <a:gd name="connsiteY12" fmla="*/ 181947 h 276225"/>
                <a:gd name="connsiteX13" fmla="*/ 0 w 228600"/>
                <a:gd name="connsiteY13" fmla="*/ 209321 h 276225"/>
                <a:gd name="connsiteX14" fmla="*/ 0 w 228600"/>
                <a:gd name="connsiteY14" fmla="*/ 276225 h 276225"/>
                <a:gd name="connsiteX15" fmla="*/ 228600 w 228600"/>
                <a:gd name="connsiteY15" fmla="*/ 276225 h 276225"/>
                <a:gd name="connsiteX16" fmla="*/ 228600 w 228600"/>
                <a:gd name="connsiteY16" fmla="*/ 209321 h 276225"/>
                <a:gd name="connsiteX17" fmla="*/ 208236 w 228600"/>
                <a:gd name="connsiteY17" fmla="*/ 18195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 h="276225">
                  <a:moveTo>
                    <a:pt x="208236" y="181956"/>
                  </a:moveTo>
                  <a:lnTo>
                    <a:pt x="133350" y="159487"/>
                  </a:lnTo>
                  <a:lnTo>
                    <a:pt x="133350" y="120158"/>
                  </a:lnTo>
                  <a:lnTo>
                    <a:pt x="138103" y="117405"/>
                  </a:lnTo>
                  <a:cubicBezTo>
                    <a:pt x="152800" y="108890"/>
                    <a:pt x="161925" y="93097"/>
                    <a:pt x="161925" y="76200"/>
                  </a:cubicBezTo>
                  <a:lnTo>
                    <a:pt x="161925" y="47625"/>
                  </a:lnTo>
                  <a:cubicBezTo>
                    <a:pt x="161925" y="21365"/>
                    <a:pt x="140560" y="0"/>
                    <a:pt x="114300" y="0"/>
                  </a:cubicBezTo>
                  <a:cubicBezTo>
                    <a:pt x="88040" y="0"/>
                    <a:pt x="66675" y="21365"/>
                    <a:pt x="66675" y="47625"/>
                  </a:cubicBezTo>
                  <a:lnTo>
                    <a:pt x="66675" y="76200"/>
                  </a:lnTo>
                  <a:cubicBezTo>
                    <a:pt x="66675" y="93097"/>
                    <a:pt x="75800" y="108890"/>
                    <a:pt x="90497" y="117405"/>
                  </a:cubicBezTo>
                  <a:lnTo>
                    <a:pt x="95250" y="120158"/>
                  </a:lnTo>
                  <a:lnTo>
                    <a:pt x="95250" y="159487"/>
                  </a:lnTo>
                  <a:lnTo>
                    <a:pt x="20364" y="181947"/>
                  </a:lnTo>
                  <a:cubicBezTo>
                    <a:pt x="8182" y="185604"/>
                    <a:pt x="0" y="196606"/>
                    <a:pt x="0" y="209321"/>
                  </a:cubicBezTo>
                  <a:lnTo>
                    <a:pt x="0" y="276225"/>
                  </a:lnTo>
                  <a:lnTo>
                    <a:pt x="228600" y="276225"/>
                  </a:lnTo>
                  <a:lnTo>
                    <a:pt x="228600" y="209321"/>
                  </a:lnTo>
                  <a:cubicBezTo>
                    <a:pt x="228600" y="196606"/>
                    <a:pt x="220418" y="185604"/>
                    <a:pt x="208236" y="181956"/>
                  </a:cubicBezTo>
                  <a:close/>
                </a:path>
              </a:pathLst>
            </a:custGeom>
            <a:solidFill>
              <a:srgbClr val="000000"/>
            </a:solidFill>
            <a:ln w="9525" cap="flat">
              <a:noFill/>
              <a:prstDash val="solid"/>
              <a:miter/>
            </a:ln>
          </p:spPr>
          <p:txBody>
            <a:bodyPr rtlCol="0" anchor="ctr"/>
            <a:lstStyle/>
            <a:p>
              <a:endParaRPr lang="en-GB"/>
            </a:p>
          </p:txBody>
        </p:sp>
        <p:sp>
          <p:nvSpPr>
            <p:cNvPr id="308" name="Vrije vorm: vorm 307">
              <a:extLst>
                <a:ext uri="{FF2B5EF4-FFF2-40B4-BE49-F238E27FC236}">
                  <a16:creationId xmlns:a16="http://schemas.microsoft.com/office/drawing/2014/main" id="{A0C8E086-3FDC-410A-889D-933F6D220B45}"/>
                </a:ext>
              </a:extLst>
            </p:cNvPr>
            <p:cNvSpPr/>
            <p:nvPr/>
          </p:nvSpPr>
          <p:spPr>
            <a:xfrm>
              <a:off x="3113306" y="3381375"/>
              <a:ext cx="123825" cy="247650"/>
            </a:xfrm>
            <a:custGeom>
              <a:avLst/>
              <a:gdLst>
                <a:gd name="connsiteX0" fmla="*/ 28575 w 123825"/>
                <a:gd name="connsiteY0" fmla="*/ 19050 h 247650"/>
                <a:gd name="connsiteX1" fmla="*/ 28575 w 123825"/>
                <a:gd name="connsiteY1" fmla="*/ 47625 h 247650"/>
                <a:gd name="connsiteX2" fmla="*/ 0 w 123825"/>
                <a:gd name="connsiteY2" fmla="*/ 102279 h 247650"/>
                <a:gd name="connsiteX3" fmla="*/ 0 w 123825"/>
                <a:gd name="connsiteY3" fmla="*/ 116738 h 247650"/>
                <a:gd name="connsiteX4" fmla="*/ 61312 w 123825"/>
                <a:gd name="connsiteY4" fmla="*/ 135131 h 247650"/>
                <a:gd name="connsiteX5" fmla="*/ 95250 w 123825"/>
                <a:gd name="connsiteY5" fmla="*/ 180756 h 247650"/>
                <a:gd name="connsiteX6" fmla="*/ 95250 w 123825"/>
                <a:gd name="connsiteY6" fmla="*/ 247650 h 247650"/>
                <a:gd name="connsiteX7" fmla="*/ 123825 w 123825"/>
                <a:gd name="connsiteY7" fmla="*/ 247650 h 247650"/>
                <a:gd name="connsiteX8" fmla="*/ 123825 w 123825"/>
                <a:gd name="connsiteY8" fmla="*/ 0 h 247650"/>
                <a:gd name="connsiteX9" fmla="*/ 25765 w 123825"/>
                <a:gd name="connsiteY9" fmla="*/ 0 h 247650"/>
                <a:gd name="connsiteX10" fmla="*/ 28575 w 123825"/>
                <a:gd name="connsiteY10" fmla="*/ 190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247650">
                  <a:moveTo>
                    <a:pt x="28575" y="19050"/>
                  </a:moveTo>
                  <a:lnTo>
                    <a:pt x="28575" y="47625"/>
                  </a:lnTo>
                  <a:cubicBezTo>
                    <a:pt x="28575" y="69418"/>
                    <a:pt x="17755" y="89878"/>
                    <a:pt x="0" y="102279"/>
                  </a:cubicBezTo>
                  <a:lnTo>
                    <a:pt x="0" y="116738"/>
                  </a:lnTo>
                  <a:lnTo>
                    <a:pt x="61312" y="135131"/>
                  </a:lnTo>
                  <a:cubicBezTo>
                    <a:pt x="81610" y="141227"/>
                    <a:pt x="95250" y="159553"/>
                    <a:pt x="95250" y="180756"/>
                  </a:cubicBezTo>
                  <a:lnTo>
                    <a:pt x="95250" y="247650"/>
                  </a:lnTo>
                  <a:lnTo>
                    <a:pt x="123825" y="247650"/>
                  </a:lnTo>
                  <a:lnTo>
                    <a:pt x="123825" y="0"/>
                  </a:lnTo>
                  <a:lnTo>
                    <a:pt x="25765" y="0"/>
                  </a:lnTo>
                  <a:cubicBezTo>
                    <a:pt x="27575" y="6039"/>
                    <a:pt x="28575" y="12430"/>
                    <a:pt x="28575" y="19050"/>
                  </a:cubicBezTo>
                  <a:close/>
                </a:path>
              </a:pathLst>
            </a:custGeom>
            <a:solidFill>
              <a:srgbClr val="000000"/>
            </a:solidFill>
            <a:ln w="9525" cap="flat">
              <a:noFill/>
              <a:prstDash val="solid"/>
              <a:miter/>
            </a:ln>
          </p:spPr>
          <p:txBody>
            <a:bodyPr rtlCol="0" anchor="ctr"/>
            <a:lstStyle/>
            <a:p>
              <a:endParaRPr lang="en-GB"/>
            </a:p>
          </p:txBody>
        </p:sp>
        <p:sp>
          <p:nvSpPr>
            <p:cNvPr id="309" name="Vrije vorm: vorm 308">
              <a:extLst>
                <a:ext uri="{FF2B5EF4-FFF2-40B4-BE49-F238E27FC236}">
                  <a16:creationId xmlns:a16="http://schemas.microsoft.com/office/drawing/2014/main" id="{ED961A45-B552-4915-A92F-5F9D4BC9FF5C}"/>
                </a:ext>
              </a:extLst>
            </p:cNvPr>
            <p:cNvSpPr/>
            <p:nvPr/>
          </p:nvSpPr>
          <p:spPr>
            <a:xfrm>
              <a:off x="2989481" y="3076575"/>
              <a:ext cx="247650" cy="180975"/>
            </a:xfrm>
            <a:custGeom>
              <a:avLst/>
              <a:gdLst>
                <a:gd name="connsiteX0" fmla="*/ 63075 w 247650"/>
                <a:gd name="connsiteY0" fmla="*/ 133255 h 180975"/>
                <a:gd name="connsiteX1" fmla="*/ 57150 w 247650"/>
                <a:gd name="connsiteY1" fmla="*/ 180975 h 180975"/>
                <a:gd name="connsiteX2" fmla="*/ 135884 w 247650"/>
                <a:gd name="connsiteY2" fmla="*/ 133350 h 180975"/>
                <a:gd name="connsiteX3" fmla="*/ 180975 w 247650"/>
                <a:gd name="connsiteY3" fmla="*/ 133350 h 180975"/>
                <a:gd name="connsiteX4" fmla="*/ 247650 w 247650"/>
                <a:gd name="connsiteY4" fmla="*/ 66675 h 180975"/>
                <a:gd name="connsiteX5" fmla="*/ 180975 w 247650"/>
                <a:gd name="connsiteY5" fmla="*/ 0 h 180975"/>
                <a:gd name="connsiteX6" fmla="*/ 66675 w 247650"/>
                <a:gd name="connsiteY6" fmla="*/ 0 h 180975"/>
                <a:gd name="connsiteX7" fmla="*/ 0 w 247650"/>
                <a:gd name="connsiteY7" fmla="*/ 66675 h 180975"/>
                <a:gd name="connsiteX8" fmla="*/ 63075 w 247650"/>
                <a:gd name="connsiteY8" fmla="*/ 133255 h 180975"/>
                <a:gd name="connsiteX9" fmla="*/ 171450 w 247650"/>
                <a:gd name="connsiteY9" fmla="*/ 57150 h 180975"/>
                <a:gd name="connsiteX10" fmla="*/ 190500 w 247650"/>
                <a:gd name="connsiteY10" fmla="*/ 57150 h 180975"/>
                <a:gd name="connsiteX11" fmla="*/ 190500 w 247650"/>
                <a:gd name="connsiteY11" fmla="*/ 76200 h 180975"/>
                <a:gd name="connsiteX12" fmla="*/ 171450 w 247650"/>
                <a:gd name="connsiteY12" fmla="*/ 76200 h 180975"/>
                <a:gd name="connsiteX13" fmla="*/ 171450 w 247650"/>
                <a:gd name="connsiteY13" fmla="*/ 57150 h 180975"/>
                <a:gd name="connsiteX14" fmla="*/ 133350 w 247650"/>
                <a:gd name="connsiteY14" fmla="*/ 57150 h 180975"/>
                <a:gd name="connsiteX15" fmla="*/ 152400 w 247650"/>
                <a:gd name="connsiteY15" fmla="*/ 57150 h 180975"/>
                <a:gd name="connsiteX16" fmla="*/ 152400 w 247650"/>
                <a:gd name="connsiteY16" fmla="*/ 76200 h 180975"/>
                <a:gd name="connsiteX17" fmla="*/ 133350 w 247650"/>
                <a:gd name="connsiteY17" fmla="*/ 76200 h 180975"/>
                <a:gd name="connsiteX18" fmla="*/ 133350 w 247650"/>
                <a:gd name="connsiteY18" fmla="*/ 57150 h 180975"/>
                <a:gd name="connsiteX19" fmla="*/ 95250 w 247650"/>
                <a:gd name="connsiteY19" fmla="*/ 57150 h 180975"/>
                <a:gd name="connsiteX20" fmla="*/ 114300 w 247650"/>
                <a:gd name="connsiteY20" fmla="*/ 57150 h 180975"/>
                <a:gd name="connsiteX21" fmla="*/ 114300 w 247650"/>
                <a:gd name="connsiteY21" fmla="*/ 76200 h 180975"/>
                <a:gd name="connsiteX22" fmla="*/ 95250 w 247650"/>
                <a:gd name="connsiteY22" fmla="*/ 76200 h 180975"/>
                <a:gd name="connsiteX23" fmla="*/ 95250 w 247650"/>
                <a:gd name="connsiteY23" fmla="*/ 57150 h 180975"/>
                <a:gd name="connsiteX24" fmla="*/ 57150 w 247650"/>
                <a:gd name="connsiteY24" fmla="*/ 57150 h 180975"/>
                <a:gd name="connsiteX25" fmla="*/ 76200 w 247650"/>
                <a:gd name="connsiteY25" fmla="*/ 57150 h 180975"/>
                <a:gd name="connsiteX26" fmla="*/ 76200 w 247650"/>
                <a:gd name="connsiteY26" fmla="*/ 76200 h 180975"/>
                <a:gd name="connsiteX27" fmla="*/ 57150 w 247650"/>
                <a:gd name="connsiteY27" fmla="*/ 76200 h 180975"/>
                <a:gd name="connsiteX28" fmla="*/ 57150 w 247650"/>
                <a:gd name="connsiteY28" fmla="*/ 571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7650" h="180975">
                  <a:moveTo>
                    <a:pt x="63075" y="133255"/>
                  </a:moveTo>
                  <a:lnTo>
                    <a:pt x="57150" y="180975"/>
                  </a:lnTo>
                  <a:lnTo>
                    <a:pt x="135884" y="133350"/>
                  </a:lnTo>
                  <a:lnTo>
                    <a:pt x="180975" y="133350"/>
                  </a:lnTo>
                  <a:cubicBezTo>
                    <a:pt x="217742" y="133350"/>
                    <a:pt x="247650" y="103442"/>
                    <a:pt x="247650" y="66675"/>
                  </a:cubicBezTo>
                  <a:cubicBezTo>
                    <a:pt x="247650" y="29908"/>
                    <a:pt x="217742" y="0"/>
                    <a:pt x="180975" y="0"/>
                  </a:cubicBezTo>
                  <a:lnTo>
                    <a:pt x="66675" y="0"/>
                  </a:lnTo>
                  <a:cubicBezTo>
                    <a:pt x="29908" y="0"/>
                    <a:pt x="0" y="29908"/>
                    <a:pt x="0" y="66675"/>
                  </a:cubicBezTo>
                  <a:cubicBezTo>
                    <a:pt x="0" y="102232"/>
                    <a:pt x="27984" y="131378"/>
                    <a:pt x="63075" y="133255"/>
                  </a:cubicBezTo>
                  <a:close/>
                  <a:moveTo>
                    <a:pt x="171450" y="57150"/>
                  </a:moveTo>
                  <a:lnTo>
                    <a:pt x="190500" y="57150"/>
                  </a:lnTo>
                  <a:lnTo>
                    <a:pt x="190500" y="76200"/>
                  </a:lnTo>
                  <a:lnTo>
                    <a:pt x="171450" y="76200"/>
                  </a:lnTo>
                  <a:lnTo>
                    <a:pt x="171450" y="57150"/>
                  </a:lnTo>
                  <a:close/>
                  <a:moveTo>
                    <a:pt x="133350" y="57150"/>
                  </a:moveTo>
                  <a:lnTo>
                    <a:pt x="152400" y="57150"/>
                  </a:lnTo>
                  <a:lnTo>
                    <a:pt x="152400" y="76200"/>
                  </a:lnTo>
                  <a:lnTo>
                    <a:pt x="133350" y="76200"/>
                  </a:lnTo>
                  <a:lnTo>
                    <a:pt x="133350" y="57150"/>
                  </a:lnTo>
                  <a:close/>
                  <a:moveTo>
                    <a:pt x="95250" y="57150"/>
                  </a:moveTo>
                  <a:lnTo>
                    <a:pt x="114300" y="57150"/>
                  </a:lnTo>
                  <a:lnTo>
                    <a:pt x="114300" y="76200"/>
                  </a:lnTo>
                  <a:lnTo>
                    <a:pt x="95250" y="76200"/>
                  </a:lnTo>
                  <a:lnTo>
                    <a:pt x="95250" y="57150"/>
                  </a:lnTo>
                  <a:close/>
                  <a:moveTo>
                    <a:pt x="57150" y="57150"/>
                  </a:moveTo>
                  <a:lnTo>
                    <a:pt x="76200" y="57150"/>
                  </a:lnTo>
                  <a:lnTo>
                    <a:pt x="76200" y="76200"/>
                  </a:lnTo>
                  <a:lnTo>
                    <a:pt x="57150" y="76200"/>
                  </a:lnTo>
                  <a:lnTo>
                    <a:pt x="57150" y="57150"/>
                  </a:lnTo>
                  <a:close/>
                </a:path>
              </a:pathLst>
            </a:custGeom>
            <a:solidFill>
              <a:srgbClr val="000000"/>
            </a:solidFill>
            <a:ln w="9525" cap="flat">
              <a:noFill/>
              <a:prstDash val="solid"/>
              <a:miter/>
            </a:ln>
          </p:spPr>
          <p:txBody>
            <a:bodyPr rtlCol="0" anchor="ctr"/>
            <a:lstStyle/>
            <a:p>
              <a:endParaRPr lang="en-GB"/>
            </a:p>
          </p:txBody>
        </p:sp>
      </p:grpSp>
      <p:sp>
        <p:nvSpPr>
          <p:cNvPr id="325" name="Tekstvak 324">
            <a:extLst>
              <a:ext uri="{FF2B5EF4-FFF2-40B4-BE49-F238E27FC236}">
                <a16:creationId xmlns:a16="http://schemas.microsoft.com/office/drawing/2014/main" id="{7231F2E6-F9C2-4749-A87D-831935E42502}"/>
              </a:ext>
            </a:extLst>
          </p:cNvPr>
          <p:cNvSpPr txBox="1"/>
          <p:nvPr/>
        </p:nvSpPr>
        <p:spPr>
          <a:xfrm>
            <a:off x="5502675" y="2341306"/>
            <a:ext cx="2173881" cy="400110"/>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Opstellen UD Opportuniteitenmatrix casestudies </a:t>
            </a:r>
            <a:r>
              <a:rPr lang="nl-BE" sz="1000">
                <a:solidFill>
                  <a:schemeClr val="tx1">
                    <a:lumMod val="50000"/>
                  </a:schemeClr>
                </a:solidFill>
              </a:rPr>
              <a:t> </a:t>
            </a:r>
          </a:p>
        </p:txBody>
      </p:sp>
      <p:pic>
        <p:nvPicPr>
          <p:cNvPr id="368" name="Picture 2" descr="noun_492227_cc">
            <a:extLst>
              <a:ext uri="{FF2B5EF4-FFF2-40B4-BE49-F238E27FC236}">
                <a16:creationId xmlns:a16="http://schemas.microsoft.com/office/drawing/2014/main" id="{40F1115B-6390-466D-9451-B532796AC2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0308"/>
          <a:stretch>
            <a:fillRect/>
          </a:stretch>
        </p:blipFill>
        <p:spPr bwMode="auto">
          <a:xfrm>
            <a:off x="8887634" y="3220266"/>
            <a:ext cx="945825" cy="75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4" name="Tekstvak 173">
            <a:extLst>
              <a:ext uri="{FF2B5EF4-FFF2-40B4-BE49-F238E27FC236}">
                <a16:creationId xmlns:a16="http://schemas.microsoft.com/office/drawing/2014/main" id="{D1219610-6D8E-49C7-9DD4-437C668BD022}"/>
              </a:ext>
            </a:extLst>
          </p:cNvPr>
          <p:cNvSpPr txBox="1"/>
          <p:nvPr/>
        </p:nvSpPr>
        <p:spPr>
          <a:xfrm>
            <a:off x="1921078" y="3455018"/>
            <a:ext cx="3088074" cy="400110"/>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Co-creatiesessies met casestudies </a:t>
            </a:r>
          </a:p>
          <a:p>
            <a:pPr algn="ctr"/>
            <a:r>
              <a:rPr lang="nl-BE" sz="1000">
                <a:solidFill>
                  <a:schemeClr val="tx1">
                    <a:lumMod val="50000"/>
                  </a:schemeClr>
                </a:solidFill>
                <a:sym typeface="Wingdings" panose="05000000000000000000" pitchFamily="2" charset="2"/>
              </a:rPr>
              <a:t>Afname UD scan en optimalisatie  </a:t>
            </a:r>
            <a:r>
              <a:rPr lang="nl-BE" sz="1000">
                <a:solidFill>
                  <a:schemeClr val="tx1">
                    <a:lumMod val="50000"/>
                  </a:schemeClr>
                </a:solidFill>
              </a:rPr>
              <a:t> </a:t>
            </a:r>
          </a:p>
        </p:txBody>
      </p:sp>
      <p:sp>
        <p:nvSpPr>
          <p:cNvPr id="175" name="Tekstvak 174">
            <a:extLst>
              <a:ext uri="{FF2B5EF4-FFF2-40B4-BE49-F238E27FC236}">
                <a16:creationId xmlns:a16="http://schemas.microsoft.com/office/drawing/2014/main" id="{036774D2-272D-407B-85CC-95114241F632}"/>
              </a:ext>
            </a:extLst>
          </p:cNvPr>
          <p:cNvSpPr txBox="1"/>
          <p:nvPr/>
        </p:nvSpPr>
        <p:spPr>
          <a:xfrm>
            <a:off x="2093346" y="5813924"/>
            <a:ext cx="2735999" cy="400110"/>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Terugkoppeling generieke resultaten naar </a:t>
            </a:r>
          </a:p>
          <a:p>
            <a:pPr algn="ctr"/>
            <a:r>
              <a:rPr lang="nl-BE" sz="1000">
                <a:solidFill>
                  <a:schemeClr val="tx1">
                    <a:lumMod val="50000"/>
                  </a:schemeClr>
                </a:solidFill>
                <a:effectLst>
                  <a:outerShdw blurRad="38100" dist="38100" dir="2700000" algn="tl">
                    <a:srgbClr val="000000">
                      <a:alpha val="43137"/>
                    </a:srgbClr>
                  </a:outerShdw>
                </a:effectLst>
              </a:rPr>
              <a:t>lerend netwerk  </a:t>
            </a:r>
          </a:p>
        </p:txBody>
      </p:sp>
      <p:pic>
        <p:nvPicPr>
          <p:cNvPr id="27" name="Afbeelding 26">
            <a:extLst>
              <a:ext uri="{FF2B5EF4-FFF2-40B4-BE49-F238E27FC236}">
                <a16:creationId xmlns:a16="http://schemas.microsoft.com/office/drawing/2014/main" id="{24776FD7-FD4F-407D-8333-A88721A8BC9D}"/>
              </a:ext>
            </a:extLst>
          </p:cNvPr>
          <p:cNvPicPr>
            <a:picLocks noChangeAspect="1"/>
          </p:cNvPicPr>
          <p:nvPr/>
        </p:nvPicPr>
        <p:blipFill rotWithShape="1">
          <a:blip r:embed="rId3"/>
          <a:srcRect b="16679"/>
          <a:stretch/>
        </p:blipFill>
        <p:spPr>
          <a:xfrm>
            <a:off x="3098836" y="5061579"/>
            <a:ext cx="864126" cy="720000"/>
          </a:xfrm>
          <a:prstGeom prst="rect">
            <a:avLst/>
          </a:prstGeom>
        </p:spPr>
      </p:pic>
      <p:pic>
        <p:nvPicPr>
          <p:cNvPr id="29" name="Afbeelding 28">
            <a:extLst>
              <a:ext uri="{FF2B5EF4-FFF2-40B4-BE49-F238E27FC236}">
                <a16:creationId xmlns:a16="http://schemas.microsoft.com/office/drawing/2014/main" id="{BE35FB5E-0CB8-41FA-9A8C-40E497B9E5A5}"/>
              </a:ext>
            </a:extLst>
          </p:cNvPr>
          <p:cNvPicPr>
            <a:picLocks noChangeAspect="1"/>
          </p:cNvPicPr>
          <p:nvPr/>
        </p:nvPicPr>
        <p:blipFill rotWithShape="1">
          <a:blip r:embed="rId4"/>
          <a:srcRect b="13555"/>
          <a:stretch/>
        </p:blipFill>
        <p:spPr>
          <a:xfrm>
            <a:off x="3636275" y="2741579"/>
            <a:ext cx="832902" cy="720000"/>
          </a:xfrm>
          <a:prstGeom prst="rect">
            <a:avLst/>
          </a:prstGeom>
        </p:spPr>
      </p:pic>
      <p:pic>
        <p:nvPicPr>
          <p:cNvPr id="31" name="Afbeelding 30">
            <a:extLst>
              <a:ext uri="{FF2B5EF4-FFF2-40B4-BE49-F238E27FC236}">
                <a16:creationId xmlns:a16="http://schemas.microsoft.com/office/drawing/2014/main" id="{3EF83681-23A9-425A-AE4F-23BAB7807584}"/>
              </a:ext>
            </a:extLst>
          </p:cNvPr>
          <p:cNvPicPr>
            <a:picLocks noChangeAspect="1"/>
          </p:cNvPicPr>
          <p:nvPr/>
        </p:nvPicPr>
        <p:blipFill rotWithShape="1">
          <a:blip r:embed="rId5"/>
          <a:srcRect b="13872"/>
          <a:stretch/>
        </p:blipFill>
        <p:spPr>
          <a:xfrm>
            <a:off x="6440986" y="1292825"/>
            <a:ext cx="1149957" cy="990431"/>
          </a:xfrm>
          <a:prstGeom prst="rect">
            <a:avLst/>
          </a:prstGeom>
        </p:spPr>
      </p:pic>
      <p:pic>
        <p:nvPicPr>
          <p:cNvPr id="33" name="Afbeelding 32">
            <a:extLst>
              <a:ext uri="{FF2B5EF4-FFF2-40B4-BE49-F238E27FC236}">
                <a16:creationId xmlns:a16="http://schemas.microsoft.com/office/drawing/2014/main" id="{ADD0DA8B-9E96-4210-8DE4-8477FFC93A79}"/>
              </a:ext>
            </a:extLst>
          </p:cNvPr>
          <p:cNvPicPr>
            <a:picLocks noChangeAspect="1"/>
          </p:cNvPicPr>
          <p:nvPr/>
        </p:nvPicPr>
        <p:blipFill rotWithShape="1">
          <a:blip r:embed="rId6"/>
          <a:srcRect b="13872"/>
          <a:stretch/>
        </p:blipFill>
        <p:spPr>
          <a:xfrm>
            <a:off x="5858744" y="3964463"/>
            <a:ext cx="1253952" cy="1080000"/>
          </a:xfrm>
          <a:prstGeom prst="rect">
            <a:avLst/>
          </a:prstGeom>
        </p:spPr>
      </p:pic>
      <p:pic>
        <p:nvPicPr>
          <p:cNvPr id="35" name="Afbeelding 34">
            <a:extLst>
              <a:ext uri="{FF2B5EF4-FFF2-40B4-BE49-F238E27FC236}">
                <a16:creationId xmlns:a16="http://schemas.microsoft.com/office/drawing/2014/main" id="{F5288551-C2DF-44B7-8306-394CDC37510A}"/>
              </a:ext>
            </a:extLst>
          </p:cNvPr>
          <p:cNvPicPr>
            <a:picLocks noChangeAspect="1"/>
          </p:cNvPicPr>
          <p:nvPr/>
        </p:nvPicPr>
        <p:blipFill rotWithShape="1">
          <a:blip r:embed="rId7"/>
          <a:srcRect b="16561"/>
          <a:stretch/>
        </p:blipFill>
        <p:spPr>
          <a:xfrm>
            <a:off x="9513584" y="1430540"/>
            <a:ext cx="862899" cy="720000"/>
          </a:xfrm>
          <a:prstGeom prst="rect">
            <a:avLst/>
          </a:prstGeom>
        </p:spPr>
      </p:pic>
      <p:pic>
        <p:nvPicPr>
          <p:cNvPr id="37" name="Afbeelding 36">
            <a:extLst>
              <a:ext uri="{FF2B5EF4-FFF2-40B4-BE49-F238E27FC236}">
                <a16:creationId xmlns:a16="http://schemas.microsoft.com/office/drawing/2014/main" id="{103F7451-DBE3-45EF-964A-43EB48E806B7}"/>
              </a:ext>
            </a:extLst>
          </p:cNvPr>
          <p:cNvPicPr>
            <a:picLocks noChangeAspect="1"/>
          </p:cNvPicPr>
          <p:nvPr/>
        </p:nvPicPr>
        <p:blipFill rotWithShape="1">
          <a:blip r:embed="rId8"/>
          <a:srcRect b="13979"/>
          <a:stretch/>
        </p:blipFill>
        <p:spPr>
          <a:xfrm>
            <a:off x="3088297" y="1142275"/>
            <a:ext cx="837005" cy="720000"/>
          </a:xfrm>
          <a:prstGeom prst="rect">
            <a:avLst/>
          </a:prstGeom>
        </p:spPr>
      </p:pic>
      <p:sp>
        <p:nvSpPr>
          <p:cNvPr id="191" name="Tekstvak 190">
            <a:extLst>
              <a:ext uri="{FF2B5EF4-FFF2-40B4-BE49-F238E27FC236}">
                <a16:creationId xmlns:a16="http://schemas.microsoft.com/office/drawing/2014/main" id="{1731D92E-C049-4798-8E51-07436065020B}"/>
              </a:ext>
            </a:extLst>
          </p:cNvPr>
          <p:cNvSpPr txBox="1"/>
          <p:nvPr/>
        </p:nvSpPr>
        <p:spPr>
          <a:xfrm>
            <a:off x="1721304" y="4637179"/>
            <a:ext cx="3600261" cy="246221"/>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Opstellen optimalisatierapport</a:t>
            </a:r>
          </a:p>
        </p:txBody>
      </p:sp>
      <p:sp>
        <p:nvSpPr>
          <p:cNvPr id="192" name="Tekstvak 191">
            <a:extLst>
              <a:ext uri="{FF2B5EF4-FFF2-40B4-BE49-F238E27FC236}">
                <a16:creationId xmlns:a16="http://schemas.microsoft.com/office/drawing/2014/main" id="{A44B5700-28A7-41C3-90D1-85E513407199}"/>
              </a:ext>
            </a:extLst>
          </p:cNvPr>
          <p:cNvSpPr txBox="1"/>
          <p:nvPr/>
        </p:nvSpPr>
        <p:spPr>
          <a:xfrm>
            <a:off x="3570574" y="2130456"/>
            <a:ext cx="1292196" cy="246221"/>
          </a:xfrm>
          <a:prstGeom prst="rect">
            <a:avLst/>
          </a:prstGeom>
          <a:noFill/>
        </p:spPr>
        <p:txBody>
          <a:bodyPr wrap="square" rtlCol="0">
            <a:spAutoFit/>
          </a:bodyPr>
          <a:lstStyle/>
          <a:p>
            <a:pPr algn="ctr"/>
            <a:r>
              <a:rPr lang="nl-BE" sz="1000" u="sng">
                <a:solidFill>
                  <a:schemeClr val="tx1">
                    <a:lumMod val="50000"/>
                  </a:schemeClr>
                </a:solidFill>
              </a:rPr>
              <a:t>Bedrijven</a:t>
            </a:r>
          </a:p>
        </p:txBody>
      </p:sp>
      <p:sp>
        <p:nvSpPr>
          <p:cNvPr id="193" name="Tekstvak 192">
            <a:extLst>
              <a:ext uri="{FF2B5EF4-FFF2-40B4-BE49-F238E27FC236}">
                <a16:creationId xmlns:a16="http://schemas.microsoft.com/office/drawing/2014/main" id="{DDE4C0B0-CD03-417B-B816-CF5C291152E3}"/>
              </a:ext>
            </a:extLst>
          </p:cNvPr>
          <p:cNvSpPr txBox="1"/>
          <p:nvPr/>
        </p:nvSpPr>
        <p:spPr>
          <a:xfrm>
            <a:off x="3570574" y="2295627"/>
            <a:ext cx="1404729" cy="400110"/>
          </a:xfrm>
          <a:prstGeom prst="rect">
            <a:avLst/>
          </a:prstGeom>
          <a:noFill/>
        </p:spPr>
        <p:txBody>
          <a:bodyPr wrap="square" rtlCol="0">
            <a:spAutoFit/>
          </a:bodyPr>
          <a:lstStyle/>
          <a:p>
            <a:pPr algn="ctr"/>
            <a:r>
              <a:rPr lang="nl-BE" sz="1000" i="1">
                <a:solidFill>
                  <a:schemeClr val="tx1">
                    <a:lumMod val="50000"/>
                  </a:schemeClr>
                </a:solidFill>
              </a:rPr>
              <a:t>Quick scan regulier aanbod</a:t>
            </a:r>
          </a:p>
        </p:txBody>
      </p:sp>
      <p:pic>
        <p:nvPicPr>
          <p:cNvPr id="39" name="Afbeelding 38">
            <a:extLst>
              <a:ext uri="{FF2B5EF4-FFF2-40B4-BE49-F238E27FC236}">
                <a16:creationId xmlns:a16="http://schemas.microsoft.com/office/drawing/2014/main" id="{E2E2B042-ABD4-46D9-B435-B99D7EE17688}"/>
              </a:ext>
            </a:extLst>
          </p:cNvPr>
          <p:cNvPicPr>
            <a:picLocks noChangeAspect="1"/>
          </p:cNvPicPr>
          <p:nvPr/>
        </p:nvPicPr>
        <p:blipFill rotWithShape="1">
          <a:blip r:embed="rId9"/>
          <a:srcRect b="16190"/>
          <a:stretch/>
        </p:blipFill>
        <p:spPr>
          <a:xfrm>
            <a:off x="2228832" y="1624004"/>
            <a:ext cx="644316" cy="540000"/>
          </a:xfrm>
          <a:prstGeom prst="rect">
            <a:avLst/>
          </a:prstGeom>
        </p:spPr>
      </p:pic>
      <p:pic>
        <p:nvPicPr>
          <p:cNvPr id="43" name="Afbeelding 42">
            <a:extLst>
              <a:ext uri="{FF2B5EF4-FFF2-40B4-BE49-F238E27FC236}">
                <a16:creationId xmlns:a16="http://schemas.microsoft.com/office/drawing/2014/main" id="{A68D7FAD-1658-4BA9-814C-F66E6AB6BDC5}"/>
              </a:ext>
            </a:extLst>
          </p:cNvPr>
          <p:cNvPicPr>
            <a:picLocks noChangeAspect="1"/>
          </p:cNvPicPr>
          <p:nvPr/>
        </p:nvPicPr>
        <p:blipFill rotWithShape="1">
          <a:blip r:embed="rId10"/>
          <a:srcRect b="12836"/>
          <a:stretch/>
        </p:blipFill>
        <p:spPr>
          <a:xfrm>
            <a:off x="4141562" y="1498014"/>
            <a:ext cx="826029" cy="720000"/>
          </a:xfrm>
          <a:prstGeom prst="rect">
            <a:avLst/>
          </a:prstGeom>
        </p:spPr>
      </p:pic>
      <p:pic>
        <p:nvPicPr>
          <p:cNvPr id="45" name="Afbeelding 44">
            <a:extLst>
              <a:ext uri="{FF2B5EF4-FFF2-40B4-BE49-F238E27FC236}">
                <a16:creationId xmlns:a16="http://schemas.microsoft.com/office/drawing/2014/main" id="{15C93710-62FF-4F21-8A7E-44884F2058BB}"/>
              </a:ext>
            </a:extLst>
          </p:cNvPr>
          <p:cNvPicPr>
            <a:picLocks noChangeAspect="1"/>
          </p:cNvPicPr>
          <p:nvPr/>
        </p:nvPicPr>
        <p:blipFill rotWithShape="1">
          <a:blip r:embed="rId11"/>
          <a:srcRect b="15224"/>
          <a:stretch/>
        </p:blipFill>
        <p:spPr>
          <a:xfrm>
            <a:off x="5505585" y="1456594"/>
            <a:ext cx="849299" cy="720000"/>
          </a:xfrm>
          <a:prstGeom prst="rect">
            <a:avLst/>
          </a:prstGeom>
        </p:spPr>
      </p:pic>
      <p:pic>
        <p:nvPicPr>
          <p:cNvPr id="47" name="Afbeelding 46">
            <a:extLst>
              <a:ext uri="{FF2B5EF4-FFF2-40B4-BE49-F238E27FC236}">
                <a16:creationId xmlns:a16="http://schemas.microsoft.com/office/drawing/2014/main" id="{C3D76F63-094C-42DF-B8AC-15B6B2C43D16}"/>
              </a:ext>
            </a:extLst>
          </p:cNvPr>
          <p:cNvPicPr>
            <a:picLocks noChangeAspect="1"/>
          </p:cNvPicPr>
          <p:nvPr/>
        </p:nvPicPr>
        <p:blipFill rotWithShape="1">
          <a:blip r:embed="rId12"/>
          <a:srcRect b="15224"/>
          <a:stretch/>
        </p:blipFill>
        <p:spPr>
          <a:xfrm>
            <a:off x="6401057" y="2759419"/>
            <a:ext cx="849299" cy="720000"/>
          </a:xfrm>
          <a:prstGeom prst="rect">
            <a:avLst/>
          </a:prstGeom>
        </p:spPr>
      </p:pic>
      <p:pic>
        <p:nvPicPr>
          <p:cNvPr id="49" name="Afbeelding 48">
            <a:extLst>
              <a:ext uri="{FF2B5EF4-FFF2-40B4-BE49-F238E27FC236}">
                <a16:creationId xmlns:a16="http://schemas.microsoft.com/office/drawing/2014/main" id="{44AC6AF7-AABD-4A59-8BA9-E5AEBDD96BDF}"/>
              </a:ext>
            </a:extLst>
          </p:cNvPr>
          <p:cNvPicPr>
            <a:picLocks noChangeAspect="1"/>
          </p:cNvPicPr>
          <p:nvPr/>
        </p:nvPicPr>
        <p:blipFill rotWithShape="1">
          <a:blip r:embed="rId13"/>
          <a:srcRect b="15224"/>
          <a:stretch/>
        </p:blipFill>
        <p:spPr>
          <a:xfrm>
            <a:off x="5758258" y="2735018"/>
            <a:ext cx="849299" cy="720000"/>
          </a:xfrm>
          <a:prstGeom prst="rect">
            <a:avLst/>
          </a:prstGeom>
        </p:spPr>
      </p:pic>
      <p:sp>
        <p:nvSpPr>
          <p:cNvPr id="206" name="Tekstvak 205">
            <a:extLst>
              <a:ext uri="{FF2B5EF4-FFF2-40B4-BE49-F238E27FC236}">
                <a16:creationId xmlns:a16="http://schemas.microsoft.com/office/drawing/2014/main" id="{072429DC-055D-42CA-8BEF-86D3F5387FEE}"/>
              </a:ext>
            </a:extLst>
          </p:cNvPr>
          <p:cNvSpPr txBox="1"/>
          <p:nvPr/>
        </p:nvSpPr>
        <p:spPr>
          <a:xfrm>
            <a:off x="5810641" y="3422162"/>
            <a:ext cx="1595849" cy="553998"/>
          </a:xfrm>
          <a:prstGeom prst="rect">
            <a:avLst/>
          </a:prstGeom>
          <a:noFill/>
        </p:spPr>
        <p:txBody>
          <a:bodyPr wrap="square" rtlCol="0">
            <a:spAutoFit/>
          </a:bodyPr>
          <a:lstStyle/>
          <a:p>
            <a:pPr algn="ctr"/>
            <a:r>
              <a:rPr lang="nl-BE" sz="1000" err="1">
                <a:solidFill>
                  <a:schemeClr val="tx1">
                    <a:lumMod val="50000"/>
                  </a:schemeClr>
                </a:solidFill>
                <a:effectLst>
                  <a:outerShdw blurRad="38100" dist="38100" dir="2700000" algn="tl">
                    <a:srgbClr val="000000">
                      <a:alpha val="43137"/>
                    </a:srgbClr>
                  </a:outerShdw>
                </a:effectLst>
              </a:rPr>
              <a:t>Prioritisering</a:t>
            </a:r>
            <a:r>
              <a:rPr lang="nl-BE" sz="1000">
                <a:solidFill>
                  <a:schemeClr val="tx1">
                    <a:lumMod val="50000"/>
                  </a:schemeClr>
                </a:solidFill>
                <a:effectLst>
                  <a:outerShdw blurRad="38100" dist="38100" dir="2700000" algn="tl">
                    <a:srgbClr val="000000">
                      <a:alpha val="43137"/>
                    </a:srgbClr>
                  </a:outerShdw>
                </a:effectLst>
              </a:rPr>
              <a:t> opportuniteiten bij casestudies </a:t>
            </a:r>
          </a:p>
        </p:txBody>
      </p:sp>
      <p:pic>
        <p:nvPicPr>
          <p:cNvPr id="51" name="Afbeelding 50">
            <a:extLst>
              <a:ext uri="{FF2B5EF4-FFF2-40B4-BE49-F238E27FC236}">
                <a16:creationId xmlns:a16="http://schemas.microsoft.com/office/drawing/2014/main" id="{AE60605E-CF27-4081-BBB2-F86653980DBD}"/>
              </a:ext>
            </a:extLst>
          </p:cNvPr>
          <p:cNvPicPr>
            <a:picLocks noChangeAspect="1"/>
          </p:cNvPicPr>
          <p:nvPr/>
        </p:nvPicPr>
        <p:blipFill rotWithShape="1">
          <a:blip r:embed="rId14"/>
          <a:srcRect b="15224"/>
          <a:stretch/>
        </p:blipFill>
        <p:spPr>
          <a:xfrm>
            <a:off x="8966798" y="4599812"/>
            <a:ext cx="849299" cy="720000"/>
          </a:xfrm>
          <a:prstGeom prst="rect">
            <a:avLst/>
          </a:prstGeom>
        </p:spPr>
      </p:pic>
      <p:pic>
        <p:nvPicPr>
          <p:cNvPr id="55" name="Afbeelding 54">
            <a:extLst>
              <a:ext uri="{FF2B5EF4-FFF2-40B4-BE49-F238E27FC236}">
                <a16:creationId xmlns:a16="http://schemas.microsoft.com/office/drawing/2014/main" id="{834A7207-1F9A-4A90-A1B8-AB019741D85A}"/>
              </a:ext>
            </a:extLst>
          </p:cNvPr>
          <p:cNvPicPr>
            <a:picLocks noChangeAspect="1"/>
          </p:cNvPicPr>
          <p:nvPr/>
        </p:nvPicPr>
        <p:blipFill rotWithShape="1">
          <a:blip r:embed="rId15"/>
          <a:srcRect b="13831"/>
          <a:stretch/>
        </p:blipFill>
        <p:spPr>
          <a:xfrm>
            <a:off x="8335467" y="1308083"/>
            <a:ext cx="1055982" cy="909931"/>
          </a:xfrm>
          <a:prstGeom prst="rect">
            <a:avLst/>
          </a:prstGeom>
        </p:spPr>
      </p:pic>
      <p:sp>
        <p:nvSpPr>
          <p:cNvPr id="211" name="Tekstvak 210">
            <a:extLst>
              <a:ext uri="{FF2B5EF4-FFF2-40B4-BE49-F238E27FC236}">
                <a16:creationId xmlns:a16="http://schemas.microsoft.com/office/drawing/2014/main" id="{EB456374-CB35-4CF2-96AF-8208BB0F31E2}"/>
              </a:ext>
            </a:extLst>
          </p:cNvPr>
          <p:cNvSpPr txBox="1"/>
          <p:nvPr/>
        </p:nvSpPr>
        <p:spPr>
          <a:xfrm>
            <a:off x="8593524" y="2323612"/>
            <a:ext cx="1595849" cy="707886"/>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Opstellen implementatieplan bij casestudies </a:t>
            </a:r>
            <a:r>
              <a:rPr lang="nl-BE" sz="1000">
                <a:solidFill>
                  <a:schemeClr val="tx1">
                    <a:lumMod val="50000"/>
                  </a:schemeClr>
                </a:solidFill>
              </a:rPr>
              <a:t>(logiesverstrekkers) </a:t>
            </a:r>
          </a:p>
        </p:txBody>
      </p:sp>
      <p:sp>
        <p:nvSpPr>
          <p:cNvPr id="212" name="Tekstvak 211">
            <a:extLst>
              <a:ext uri="{FF2B5EF4-FFF2-40B4-BE49-F238E27FC236}">
                <a16:creationId xmlns:a16="http://schemas.microsoft.com/office/drawing/2014/main" id="{D7FB8D21-9EC6-425F-85B5-C2F19547CCB1}"/>
              </a:ext>
            </a:extLst>
          </p:cNvPr>
          <p:cNvSpPr txBox="1"/>
          <p:nvPr/>
        </p:nvSpPr>
        <p:spPr>
          <a:xfrm>
            <a:off x="7816510" y="4033750"/>
            <a:ext cx="3088074" cy="400110"/>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Co-creatiesessies met casestudies </a:t>
            </a:r>
          </a:p>
          <a:p>
            <a:pPr algn="ctr"/>
            <a:r>
              <a:rPr lang="nl-BE" sz="1000">
                <a:solidFill>
                  <a:schemeClr val="tx1">
                    <a:lumMod val="50000"/>
                  </a:schemeClr>
                </a:solidFill>
                <a:sym typeface="Wingdings" panose="05000000000000000000" pitchFamily="2" charset="2"/>
              </a:rPr>
              <a:t>Opstellen van </a:t>
            </a:r>
            <a:r>
              <a:rPr lang="nl-BE" sz="1000" err="1">
                <a:solidFill>
                  <a:schemeClr val="tx1">
                    <a:lumMod val="50000"/>
                  </a:schemeClr>
                </a:solidFill>
                <a:sym typeface="Wingdings" panose="05000000000000000000" pitchFamily="2" charset="2"/>
              </a:rPr>
              <a:t>roadmap</a:t>
            </a:r>
            <a:r>
              <a:rPr lang="nl-BE" sz="1000">
                <a:solidFill>
                  <a:schemeClr val="tx1">
                    <a:lumMod val="50000"/>
                  </a:schemeClr>
                </a:solidFill>
                <a:sym typeface="Wingdings" panose="05000000000000000000" pitchFamily="2" charset="2"/>
              </a:rPr>
              <a:t> </a:t>
            </a:r>
            <a:endParaRPr lang="nl-BE" sz="1000">
              <a:solidFill>
                <a:schemeClr val="tx1">
                  <a:lumMod val="50000"/>
                </a:schemeClr>
              </a:solidFill>
            </a:endParaRPr>
          </a:p>
        </p:txBody>
      </p:sp>
      <p:sp>
        <p:nvSpPr>
          <p:cNvPr id="213" name="Tekstvak 212">
            <a:extLst>
              <a:ext uri="{FF2B5EF4-FFF2-40B4-BE49-F238E27FC236}">
                <a16:creationId xmlns:a16="http://schemas.microsoft.com/office/drawing/2014/main" id="{3DAF8AF3-3462-4B8E-8A79-C0A1B2534319}"/>
              </a:ext>
            </a:extLst>
          </p:cNvPr>
          <p:cNvSpPr txBox="1"/>
          <p:nvPr/>
        </p:nvSpPr>
        <p:spPr>
          <a:xfrm>
            <a:off x="8560648" y="5329032"/>
            <a:ext cx="1680099" cy="553998"/>
          </a:xfrm>
          <a:prstGeom prst="rect">
            <a:avLst/>
          </a:prstGeom>
          <a:noFill/>
        </p:spPr>
        <p:txBody>
          <a:bodyPr wrap="square" rtlCol="0">
            <a:spAutoFit/>
          </a:bodyPr>
          <a:lstStyle/>
          <a:p>
            <a:pPr algn="ctr"/>
            <a:r>
              <a:rPr lang="nl-BE" sz="1000">
                <a:solidFill>
                  <a:schemeClr val="tx1">
                    <a:lumMod val="50000"/>
                  </a:schemeClr>
                </a:solidFill>
                <a:effectLst>
                  <a:outerShdw blurRad="38100" dist="38100" dir="2700000" algn="tl">
                    <a:srgbClr val="000000">
                      <a:alpha val="43137"/>
                    </a:srgbClr>
                  </a:outerShdw>
                </a:effectLst>
              </a:rPr>
              <a:t>Terugkoppeling van de </a:t>
            </a:r>
            <a:r>
              <a:rPr lang="nl-BE" sz="1000" err="1">
                <a:solidFill>
                  <a:schemeClr val="tx1">
                    <a:lumMod val="50000"/>
                  </a:schemeClr>
                </a:solidFill>
                <a:effectLst>
                  <a:outerShdw blurRad="38100" dist="38100" dir="2700000" algn="tl">
                    <a:srgbClr val="000000">
                      <a:alpha val="43137"/>
                    </a:srgbClr>
                  </a:outerShdw>
                </a:effectLst>
              </a:rPr>
              <a:t>roadmap</a:t>
            </a:r>
            <a:r>
              <a:rPr lang="nl-BE" sz="1000">
                <a:solidFill>
                  <a:schemeClr val="tx1">
                    <a:lumMod val="50000"/>
                  </a:schemeClr>
                </a:solidFill>
                <a:effectLst>
                  <a:outerShdw blurRad="38100" dist="38100" dir="2700000" algn="tl">
                    <a:srgbClr val="000000">
                      <a:alpha val="43137"/>
                    </a:srgbClr>
                  </a:outerShdw>
                </a:effectLst>
              </a:rPr>
              <a:t> naar </a:t>
            </a:r>
          </a:p>
          <a:p>
            <a:pPr algn="ctr"/>
            <a:r>
              <a:rPr lang="nl-BE" sz="1000">
                <a:solidFill>
                  <a:schemeClr val="tx1">
                    <a:lumMod val="50000"/>
                  </a:schemeClr>
                </a:solidFill>
                <a:effectLst>
                  <a:outerShdw blurRad="38100" dist="38100" dir="2700000" algn="tl">
                    <a:srgbClr val="000000">
                      <a:alpha val="43137"/>
                    </a:srgbClr>
                  </a:outerShdw>
                </a:effectLst>
              </a:rPr>
              <a:t>lerend netwerk</a:t>
            </a:r>
          </a:p>
        </p:txBody>
      </p:sp>
    </p:spTree>
    <p:extLst>
      <p:ext uri="{BB962C8B-B14F-4D97-AF65-F5344CB8AC3E}">
        <p14:creationId xmlns:p14="http://schemas.microsoft.com/office/powerpoint/2010/main" val="33257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piè di pagina 4">
            <a:extLst>
              <a:ext uri="{FF2B5EF4-FFF2-40B4-BE49-F238E27FC236}">
                <a16:creationId xmlns:a16="http://schemas.microsoft.com/office/drawing/2014/main" id="{886F61FF-19BC-4868-9F20-DF0BD451722F}"/>
              </a:ext>
            </a:extLst>
          </p:cNvPr>
          <p:cNvSpPr>
            <a:spLocks noGrp="1"/>
          </p:cNvSpPr>
          <p:nvPr>
            <p:ph type="ftr" sz="quarter" idx="4294967295"/>
          </p:nvPr>
        </p:nvSpPr>
        <p:spPr bwMode="auto">
          <a:xfrm>
            <a:off x="80010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endParaRPr lang="it-IT" altLang="it-IT" sz="1400">
              <a:solidFill>
                <a:srgbClr val="FFFFFF"/>
              </a:solidFill>
            </a:endParaRPr>
          </a:p>
        </p:txBody>
      </p:sp>
      <p:pic>
        <p:nvPicPr>
          <p:cNvPr id="9219" name="Picture 2" descr="eidd ppt fieldb">
            <a:extLst>
              <a:ext uri="{FF2B5EF4-FFF2-40B4-BE49-F238E27FC236}">
                <a16:creationId xmlns:a16="http://schemas.microsoft.com/office/drawing/2014/main" id="{62270144-2585-441B-93E9-1DC1C6535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a:extLst>
              <a:ext uri="{FF2B5EF4-FFF2-40B4-BE49-F238E27FC236}">
                <a16:creationId xmlns:a16="http://schemas.microsoft.com/office/drawing/2014/main" id="{9CAB89F5-F03B-4D11-978D-11F2805B1B4D}"/>
              </a:ext>
            </a:extLst>
          </p:cNvPr>
          <p:cNvSpPr>
            <a:spLocks noGrp="1" noChangeArrowheads="1"/>
          </p:cNvSpPr>
          <p:nvPr>
            <p:ph type="ctrTitle"/>
          </p:nvPr>
        </p:nvSpPr>
        <p:spPr>
          <a:xfrm>
            <a:off x="1828801" y="228600"/>
            <a:ext cx="8435975" cy="5602288"/>
          </a:xfrm>
        </p:spPr>
        <p:txBody>
          <a:bodyPr/>
          <a:lstStyle/>
          <a:p>
            <a:pPr algn="ctr" eaLnBrk="1" hangingPunct="1"/>
            <a:r>
              <a:rPr lang="en-GB" altLang="it-IT" sz="2400">
                <a:solidFill>
                  <a:srgbClr val="003366"/>
                </a:solidFill>
                <a:ea typeface="ＭＳ Ｐゴシック" panose="020B0600070205080204" pitchFamily="34" charset="-128"/>
              </a:rPr>
              <a:t>Design for All in Academia</a:t>
            </a:r>
            <a:br>
              <a:rPr lang="en-GB" altLang="it-IT" sz="3200">
                <a:solidFill>
                  <a:srgbClr val="003366"/>
                </a:solidFill>
                <a:ea typeface="ＭＳ Ｐゴシック" panose="020B0600070205080204" pitchFamily="34" charset="-128"/>
              </a:rPr>
            </a:br>
            <a:br>
              <a:rPr lang="en-GB" altLang="it-IT" sz="24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EIDD has created an Academic Network (ACANET), whose members all over Europe collaborate on academic issues</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1400">
                <a:solidFill>
                  <a:srgbClr val="003366"/>
                </a:solidFill>
                <a:ea typeface="ＭＳ Ｐゴシック" panose="020B0600070205080204" pitchFamily="34" charset="-128"/>
              </a:rPr>
              <a:t>http://dfaeurope.eu/about-members/working-groups/dfa-acanet-2/</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2000">
                <a:solidFill>
                  <a:srgbClr val="003366"/>
                </a:solidFill>
                <a:ea typeface="ＭＳ Ｐゴシック" panose="020B0600070205080204" pitchFamily="34" charset="-128"/>
              </a:rPr>
              <a:t>AHFE Conference on Design for Inclusion, USA, since 2016</a:t>
            </a:r>
            <a:br>
              <a:rPr lang="en-GB" altLang="it-IT" sz="2000">
                <a:solidFill>
                  <a:srgbClr val="003366"/>
                </a:solidFill>
                <a:ea typeface="ＭＳ Ｐゴシック" panose="020B0600070205080204" pitchFamily="34" charset="-128"/>
              </a:rPr>
            </a:br>
            <a:br>
              <a:rPr lang="en-GB" altLang="it-IT" sz="2000">
                <a:solidFill>
                  <a:srgbClr val="003366"/>
                </a:solidFill>
                <a:ea typeface="ＭＳ Ｐゴシック" panose="020B0600070205080204" pitchFamily="34" charset="-128"/>
              </a:rPr>
            </a:br>
            <a:r>
              <a:rPr lang="en-GB" altLang="it-IT" sz="1400">
                <a:solidFill>
                  <a:srgbClr val="003366"/>
                </a:solidFill>
                <a:ea typeface="ＭＳ Ｐゴシック" panose="020B0600070205080204" pitchFamily="34" charset="-128"/>
              </a:rPr>
              <a:t>http://ahfe2020.org</a:t>
            </a:r>
          </a:p>
        </p:txBody>
      </p:sp>
      <p:sp>
        <p:nvSpPr>
          <p:cNvPr id="9221" name="Rectangle 4">
            <a:extLst>
              <a:ext uri="{FF2B5EF4-FFF2-40B4-BE49-F238E27FC236}">
                <a16:creationId xmlns:a16="http://schemas.microsoft.com/office/drawing/2014/main" id="{B68E5047-7014-4FA8-BB9D-28481A85DF95}"/>
              </a:ext>
            </a:extLst>
          </p:cNvPr>
          <p:cNvSpPr>
            <a:spLocks noGrp="1" noChangeArrowheads="1"/>
          </p:cNvSpPr>
          <p:nvPr>
            <p:ph type="subTitle" idx="1"/>
          </p:nvPr>
        </p:nvSpPr>
        <p:spPr>
          <a:xfrm>
            <a:off x="2711450" y="6096001"/>
            <a:ext cx="6400800" cy="309563"/>
          </a:xfrm>
        </p:spPr>
        <p:txBody>
          <a:bodyPr/>
          <a:lstStyle/>
          <a:p>
            <a:pPr eaLnBrk="1" hangingPunct="1">
              <a:lnSpc>
                <a:spcPct val="80000"/>
              </a:lnSpc>
            </a:pPr>
            <a:r>
              <a:rPr lang="en-GB" altLang="it-IT" sz="1200">
                <a:ea typeface="ＭＳ Ｐゴシック" panose="020B0600070205080204" pitchFamily="34" charset="-128"/>
              </a:rPr>
              <a:t>Pete Kercher – Hasselt – 05 November 2019</a:t>
            </a:r>
            <a:r>
              <a:rPr lang="en-US" altLang="it-IT" sz="1200">
                <a:ea typeface="ＭＳ Ｐゴシック" panose="020B0600070205080204" pitchFamily="34" charset="-128"/>
              </a:rPr>
              <a:t> </a:t>
            </a:r>
            <a:endParaRPr lang="en-GB" altLang="it-IT" sz="1800">
              <a:ea typeface="ＭＳ Ｐゴシック" panose="020B0600070205080204" pitchFamily="34" charset="-128"/>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CBCE0-3697-D948-BB6E-55BAA5DCAD12}"/>
              </a:ext>
            </a:extLst>
          </p:cNvPr>
          <p:cNvSpPr>
            <a:spLocks noGrp="1"/>
          </p:cNvSpPr>
          <p:nvPr>
            <p:ph type="ctrTitle"/>
          </p:nvPr>
        </p:nvSpPr>
        <p:spPr/>
        <p:txBody>
          <a:bodyPr/>
          <a:lstStyle/>
          <a:p>
            <a:r>
              <a:rPr lang="nl-BE"/>
              <a:t>Projectteam</a:t>
            </a:r>
          </a:p>
        </p:txBody>
      </p:sp>
      <p:sp>
        <p:nvSpPr>
          <p:cNvPr id="3" name="Tijdelijke aanduiding voor inhoud 2">
            <a:extLst>
              <a:ext uri="{FF2B5EF4-FFF2-40B4-BE49-F238E27FC236}">
                <a16:creationId xmlns:a16="http://schemas.microsoft.com/office/drawing/2014/main" id="{8BF40F98-2950-D041-801A-98E9E4251F85}"/>
              </a:ext>
            </a:extLst>
          </p:cNvPr>
          <p:cNvSpPr>
            <a:spLocks noGrp="1"/>
          </p:cNvSpPr>
          <p:nvPr>
            <p:ph idx="10"/>
          </p:nvPr>
        </p:nvSpPr>
        <p:spPr>
          <a:xfrm>
            <a:off x="515937" y="1701615"/>
            <a:ext cx="2024743" cy="3411566"/>
          </a:xfrm>
        </p:spPr>
        <p:txBody>
          <a:bodyPr numCol="1"/>
          <a:lstStyle/>
          <a:p>
            <a:pPr algn="ctr"/>
            <a:r>
              <a:rPr lang="nl-BE" sz="1800" b="0"/>
              <a:t>Nele Bylois</a:t>
            </a:r>
          </a:p>
          <a:p>
            <a:pPr algn="ctr"/>
            <a:endParaRPr lang="nl-BE" b="0"/>
          </a:p>
          <a:p>
            <a:pPr algn="ctr"/>
            <a:endParaRPr lang="nl-BE" b="0"/>
          </a:p>
          <a:p>
            <a:pPr algn="ctr"/>
            <a:endParaRPr lang="nl-BE" b="0"/>
          </a:p>
          <a:p>
            <a:pPr algn="ctr"/>
            <a:endParaRPr lang="nl-BE" b="0"/>
          </a:p>
          <a:p>
            <a:pPr algn="ctr"/>
            <a:r>
              <a:rPr lang="nl-BE" sz="1400" b="0"/>
              <a:t>Onderzoeker vrijetijdseconomie</a:t>
            </a:r>
          </a:p>
          <a:p>
            <a:pPr algn="ctr"/>
            <a:r>
              <a:rPr lang="nl-BE" sz="1400" b="0"/>
              <a:t>PXL Expertisecentrum Innovatief ondernemen</a:t>
            </a:r>
          </a:p>
        </p:txBody>
      </p:sp>
      <p:pic>
        <p:nvPicPr>
          <p:cNvPr id="6" name="Graphic 5">
            <a:extLst>
              <a:ext uri="{FF2B5EF4-FFF2-40B4-BE49-F238E27FC236}">
                <a16:creationId xmlns:a16="http://schemas.microsoft.com/office/drawing/2014/main" id="{11C537AD-A0A9-4408-A23E-091F09210E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pic>
        <p:nvPicPr>
          <p:cNvPr id="9" name="Afbeelding 8" descr="Afbeelding met persoon, binnen, man, vrouw&#10;&#10;Automatisch gegenereerde beschrijving">
            <a:extLst>
              <a:ext uri="{FF2B5EF4-FFF2-40B4-BE49-F238E27FC236}">
                <a16:creationId xmlns:a16="http://schemas.microsoft.com/office/drawing/2014/main" id="{D0B1D2EB-958C-4D95-B5BE-F6B8129DC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41" y="2018964"/>
            <a:ext cx="1673937" cy="1673937"/>
          </a:xfrm>
          <a:prstGeom prst="rect">
            <a:avLst/>
          </a:prstGeom>
        </p:spPr>
      </p:pic>
      <p:sp>
        <p:nvSpPr>
          <p:cNvPr id="10" name="Tijdelijke aanduiding voor inhoud 2">
            <a:extLst>
              <a:ext uri="{FF2B5EF4-FFF2-40B4-BE49-F238E27FC236}">
                <a16:creationId xmlns:a16="http://schemas.microsoft.com/office/drawing/2014/main" id="{98331A89-5341-492D-8873-A8B447C6F87E}"/>
              </a:ext>
            </a:extLst>
          </p:cNvPr>
          <p:cNvSpPr txBox="1">
            <a:spLocks/>
          </p:cNvSpPr>
          <p:nvPr/>
        </p:nvSpPr>
        <p:spPr>
          <a:xfrm>
            <a:off x="2726044" y="1701611"/>
            <a:ext cx="2024743" cy="3411566"/>
          </a:xfrm>
          <a:prstGeom prst="rect">
            <a:avLst/>
          </a:prstGeom>
          <a:solidFill>
            <a:schemeClr val="bg1">
              <a:lumMod val="95000"/>
            </a:schemeClr>
          </a:solidFill>
          <a:ln>
            <a:noFill/>
          </a:ln>
        </p:spPr>
        <p:txBody>
          <a:bodyPr lIns="0" tIns="0" rIns="0" bIns="0" numCol="1" spcCol="144000"/>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064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668338" indent="-228600" algn="l" defTabSz="914400" rtl="0" eaLnBrk="1" latinLnBrk="0" hangingPunct="1">
              <a:lnSpc>
                <a:spcPct val="90000"/>
              </a:lnSpc>
              <a:spcBef>
                <a:spcPts val="500"/>
              </a:spcBef>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BE" sz="1800" b="0"/>
              <a:t>Anouk Tuinstra</a:t>
            </a:r>
          </a:p>
          <a:p>
            <a:pPr algn="ctr"/>
            <a:endParaRPr lang="nl-BE" b="0"/>
          </a:p>
          <a:p>
            <a:pPr algn="ctr"/>
            <a:endParaRPr lang="nl-BE" b="0"/>
          </a:p>
          <a:p>
            <a:pPr algn="ctr"/>
            <a:endParaRPr lang="nl-BE" b="0"/>
          </a:p>
          <a:p>
            <a:pPr algn="ctr"/>
            <a:endParaRPr lang="nl-BE" b="0"/>
          </a:p>
          <a:p>
            <a:pPr algn="ctr"/>
            <a:r>
              <a:rPr lang="nl-BE" sz="1400" b="0"/>
              <a:t>Onderzoeker                UD Woonlabo</a:t>
            </a:r>
          </a:p>
          <a:p>
            <a:pPr algn="ctr"/>
            <a:r>
              <a:rPr lang="nl-BE" sz="1400" b="0"/>
              <a:t>PXL Expertisecentrum Zorginnovatie</a:t>
            </a:r>
          </a:p>
        </p:txBody>
      </p:sp>
      <p:sp>
        <p:nvSpPr>
          <p:cNvPr id="11" name="Tijdelijke aanduiding voor inhoud 2">
            <a:extLst>
              <a:ext uri="{FF2B5EF4-FFF2-40B4-BE49-F238E27FC236}">
                <a16:creationId xmlns:a16="http://schemas.microsoft.com/office/drawing/2014/main" id="{8E1A0EC7-B088-40AE-84BF-0C4181CC07D3}"/>
              </a:ext>
            </a:extLst>
          </p:cNvPr>
          <p:cNvSpPr txBox="1">
            <a:spLocks/>
          </p:cNvSpPr>
          <p:nvPr/>
        </p:nvSpPr>
        <p:spPr>
          <a:xfrm>
            <a:off x="4962038" y="1701614"/>
            <a:ext cx="2024743" cy="3411564"/>
          </a:xfrm>
          <a:prstGeom prst="rect">
            <a:avLst/>
          </a:prstGeom>
          <a:solidFill>
            <a:schemeClr val="bg1">
              <a:lumMod val="95000"/>
            </a:schemeClr>
          </a:solidFill>
          <a:ln>
            <a:noFill/>
          </a:ln>
        </p:spPr>
        <p:txBody>
          <a:bodyPr lIns="0" tIns="0" rIns="0" bIns="0" numCol="1" spcCol="144000"/>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064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668338" indent="-228600" algn="l" defTabSz="914400" rtl="0" eaLnBrk="1" latinLnBrk="0" hangingPunct="1">
              <a:lnSpc>
                <a:spcPct val="90000"/>
              </a:lnSpc>
              <a:spcBef>
                <a:spcPts val="500"/>
              </a:spcBef>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BE" sz="1800" b="0"/>
              <a:t>Elke </a:t>
            </a:r>
            <a:r>
              <a:rPr lang="nl-BE" sz="1800" b="0" err="1"/>
              <a:t>Ielegems</a:t>
            </a:r>
            <a:endParaRPr lang="nl-BE" sz="1800" b="0"/>
          </a:p>
          <a:p>
            <a:pPr algn="ctr"/>
            <a:endParaRPr lang="nl-BE" b="0"/>
          </a:p>
          <a:p>
            <a:pPr algn="ctr"/>
            <a:endParaRPr lang="nl-BE" b="0"/>
          </a:p>
          <a:p>
            <a:pPr algn="ctr"/>
            <a:endParaRPr lang="nl-BE" b="0"/>
          </a:p>
          <a:p>
            <a:pPr algn="ctr"/>
            <a:endParaRPr lang="nl-BE" b="0"/>
          </a:p>
          <a:p>
            <a:pPr algn="ctr"/>
            <a:r>
              <a:rPr lang="nl-BE" sz="1400" b="0"/>
              <a:t>dr. Architect onderzoeker</a:t>
            </a:r>
          </a:p>
          <a:p>
            <a:pPr algn="ctr"/>
            <a:r>
              <a:rPr lang="nl-BE" sz="1400" b="0"/>
              <a:t>                              Faculteit Architectuur en Kunst</a:t>
            </a:r>
          </a:p>
          <a:p>
            <a:pPr algn="ctr"/>
            <a:r>
              <a:rPr lang="nl-BE" sz="1400" b="0" err="1"/>
              <a:t>UHasselt</a:t>
            </a:r>
            <a:endParaRPr lang="nl-BE" sz="1400" b="0"/>
          </a:p>
        </p:txBody>
      </p:sp>
      <p:pic>
        <p:nvPicPr>
          <p:cNvPr id="19" name="Afbeelding 18" descr="Afbeelding met persoon, kleding, binnen, vrouw&#10;&#10;Automatisch gegenereerde beschrijving">
            <a:extLst>
              <a:ext uri="{FF2B5EF4-FFF2-40B4-BE49-F238E27FC236}">
                <a16:creationId xmlns:a16="http://schemas.microsoft.com/office/drawing/2014/main" id="{D7560E02-1CB1-4D3F-8753-425CE94C5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273" y="2018963"/>
            <a:ext cx="1673937" cy="1673937"/>
          </a:xfrm>
          <a:prstGeom prst="rect">
            <a:avLst/>
          </a:prstGeom>
        </p:spPr>
      </p:pic>
      <p:pic>
        <p:nvPicPr>
          <p:cNvPr id="21" name="Afbeelding 20" descr="Afbeelding met persoon, vrouw, restaurant, foto&#10;&#10;Automatisch gegenereerde beschrijving">
            <a:extLst>
              <a:ext uri="{FF2B5EF4-FFF2-40B4-BE49-F238E27FC236}">
                <a16:creationId xmlns:a16="http://schemas.microsoft.com/office/drawing/2014/main" id="{B1121F67-F666-4197-9A63-F33815C8E2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1162" y="2018963"/>
            <a:ext cx="1682380" cy="1682380"/>
          </a:xfrm>
          <a:prstGeom prst="rect">
            <a:avLst/>
          </a:prstGeom>
        </p:spPr>
      </p:pic>
      <p:sp>
        <p:nvSpPr>
          <p:cNvPr id="22" name="Tijdelijke aanduiding voor inhoud 2">
            <a:extLst>
              <a:ext uri="{FF2B5EF4-FFF2-40B4-BE49-F238E27FC236}">
                <a16:creationId xmlns:a16="http://schemas.microsoft.com/office/drawing/2014/main" id="{B137BC79-8299-4D1E-9D41-EE8219939781}"/>
              </a:ext>
            </a:extLst>
          </p:cNvPr>
          <p:cNvSpPr txBox="1">
            <a:spLocks/>
          </p:cNvSpPr>
          <p:nvPr/>
        </p:nvSpPr>
        <p:spPr>
          <a:xfrm>
            <a:off x="7168016" y="1701613"/>
            <a:ext cx="2024743" cy="3411564"/>
          </a:xfrm>
          <a:prstGeom prst="rect">
            <a:avLst/>
          </a:prstGeom>
          <a:solidFill>
            <a:schemeClr val="bg1">
              <a:lumMod val="95000"/>
            </a:schemeClr>
          </a:solidFill>
          <a:ln>
            <a:noFill/>
          </a:ln>
        </p:spPr>
        <p:txBody>
          <a:bodyPr lIns="0" tIns="0" rIns="0" bIns="0" numCol="1" spcCol="144000"/>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064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668338" indent="-228600" algn="l" defTabSz="914400" rtl="0" eaLnBrk="1" latinLnBrk="0" hangingPunct="1">
              <a:lnSpc>
                <a:spcPct val="90000"/>
              </a:lnSpc>
              <a:spcBef>
                <a:spcPts val="500"/>
              </a:spcBef>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BE" sz="1800" b="0"/>
              <a:t>Ryanne Lemmens</a:t>
            </a:r>
          </a:p>
          <a:p>
            <a:pPr algn="ctr"/>
            <a:endParaRPr lang="nl-BE" b="0"/>
          </a:p>
          <a:p>
            <a:pPr algn="ctr"/>
            <a:endParaRPr lang="nl-BE" b="0"/>
          </a:p>
          <a:p>
            <a:pPr algn="ctr"/>
            <a:endParaRPr lang="nl-BE" b="0"/>
          </a:p>
          <a:p>
            <a:pPr algn="ctr"/>
            <a:endParaRPr lang="nl-BE" b="0"/>
          </a:p>
          <a:p>
            <a:pPr algn="ctr"/>
            <a:r>
              <a:rPr lang="nl-BE" sz="1400" b="0"/>
              <a:t>Onderzoeker      </a:t>
            </a:r>
          </a:p>
          <a:p>
            <a:pPr algn="ctr"/>
            <a:r>
              <a:rPr lang="nl-BE" sz="1400" b="0"/>
              <a:t>                                    PXL Expertisecentrum Zorginnovatie</a:t>
            </a:r>
          </a:p>
        </p:txBody>
      </p:sp>
      <p:sp>
        <p:nvSpPr>
          <p:cNvPr id="23" name="Tijdelijke aanduiding voor inhoud 2">
            <a:extLst>
              <a:ext uri="{FF2B5EF4-FFF2-40B4-BE49-F238E27FC236}">
                <a16:creationId xmlns:a16="http://schemas.microsoft.com/office/drawing/2014/main" id="{6A80D1D7-0075-4BC4-829F-3B6444A91220}"/>
              </a:ext>
            </a:extLst>
          </p:cNvPr>
          <p:cNvSpPr txBox="1">
            <a:spLocks/>
          </p:cNvSpPr>
          <p:nvPr/>
        </p:nvSpPr>
        <p:spPr>
          <a:xfrm>
            <a:off x="9370838" y="1701610"/>
            <a:ext cx="2024743" cy="3411564"/>
          </a:xfrm>
          <a:prstGeom prst="rect">
            <a:avLst/>
          </a:prstGeom>
          <a:solidFill>
            <a:schemeClr val="bg1">
              <a:lumMod val="95000"/>
            </a:schemeClr>
          </a:solidFill>
          <a:ln>
            <a:noFill/>
          </a:ln>
        </p:spPr>
        <p:txBody>
          <a:bodyPr lIns="0" tIns="0" rIns="0" bIns="0" numCol="1" spcCol="144000"/>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064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668338" indent="-228600" algn="l" defTabSz="914400" rtl="0" eaLnBrk="1" latinLnBrk="0" hangingPunct="1">
              <a:lnSpc>
                <a:spcPct val="90000"/>
              </a:lnSpc>
              <a:spcBef>
                <a:spcPts val="500"/>
              </a:spcBef>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BE" sz="1800" b="0"/>
              <a:t>Evi Knuts</a:t>
            </a:r>
          </a:p>
          <a:p>
            <a:pPr algn="ctr"/>
            <a:endParaRPr lang="nl-BE" b="0"/>
          </a:p>
          <a:p>
            <a:pPr algn="ctr"/>
            <a:endParaRPr lang="nl-BE" b="0"/>
          </a:p>
          <a:p>
            <a:pPr algn="ctr"/>
            <a:endParaRPr lang="nl-BE" b="0"/>
          </a:p>
          <a:p>
            <a:pPr algn="ctr"/>
            <a:endParaRPr lang="nl-BE" b="0"/>
          </a:p>
          <a:p>
            <a:pPr algn="ctr"/>
            <a:r>
              <a:rPr lang="nl-BE" sz="1400" b="0" err="1"/>
              <a:t>Onderzoekshoofd</a:t>
            </a:r>
            <a:r>
              <a:rPr lang="nl-BE" sz="1400" b="0"/>
              <a:t>                       </a:t>
            </a:r>
          </a:p>
          <a:p>
            <a:pPr algn="ctr"/>
            <a:r>
              <a:rPr lang="nl-BE" sz="1400" b="0"/>
              <a:t>                                   PXL Expertisecentrum Innovatief ondernemen</a:t>
            </a:r>
          </a:p>
        </p:txBody>
      </p:sp>
      <p:pic>
        <p:nvPicPr>
          <p:cNvPr id="25" name="Afbeelding 24" descr="Afbeelding met persoon, binnen, stropdas, poseren&#10;&#10;Automatisch gegenereerde beschrijving">
            <a:extLst>
              <a:ext uri="{FF2B5EF4-FFF2-40B4-BE49-F238E27FC236}">
                <a16:creationId xmlns:a16="http://schemas.microsoft.com/office/drawing/2014/main" id="{F0A139AB-F455-4795-A2D0-9C092D4FA8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1954" y="2018963"/>
            <a:ext cx="1673710" cy="1673710"/>
          </a:xfrm>
          <a:prstGeom prst="rect">
            <a:avLst/>
          </a:prstGeom>
        </p:spPr>
      </p:pic>
      <p:pic>
        <p:nvPicPr>
          <p:cNvPr id="27" name="Afbeelding 26" descr="Afbeelding met persoon, kleding, vasthouden, rood&#10;&#10;Automatisch gegenereerde beschrijving">
            <a:extLst>
              <a:ext uri="{FF2B5EF4-FFF2-40B4-BE49-F238E27FC236}">
                <a16:creationId xmlns:a16="http://schemas.microsoft.com/office/drawing/2014/main" id="{63C9CD70-B74A-4CC5-889C-8637102321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2019" y="2018963"/>
            <a:ext cx="1682380" cy="1682380"/>
          </a:xfrm>
          <a:prstGeom prst="rect">
            <a:avLst/>
          </a:prstGeom>
        </p:spPr>
      </p:pic>
      <p:sp>
        <p:nvSpPr>
          <p:cNvPr id="28" name="Tekstvak 27">
            <a:extLst>
              <a:ext uri="{FF2B5EF4-FFF2-40B4-BE49-F238E27FC236}">
                <a16:creationId xmlns:a16="http://schemas.microsoft.com/office/drawing/2014/main" id="{22D918F1-92B6-4EEF-890C-C4715FF740D2}"/>
              </a:ext>
            </a:extLst>
          </p:cNvPr>
          <p:cNvSpPr txBox="1"/>
          <p:nvPr/>
        </p:nvSpPr>
        <p:spPr>
          <a:xfrm>
            <a:off x="515937" y="5205538"/>
            <a:ext cx="11160124" cy="605119"/>
          </a:xfrm>
          <a:prstGeom prst="rect">
            <a:avLst/>
          </a:prstGeom>
          <a:solidFill>
            <a:schemeClr val="bg1"/>
          </a:solidFill>
        </p:spPr>
        <p:txBody>
          <a:bodyPr wrap="square" rtlCol="0">
            <a:spAutoFit/>
          </a:bodyPr>
          <a:lstStyle/>
          <a:p>
            <a:endParaRPr lang="nl-BE"/>
          </a:p>
        </p:txBody>
      </p:sp>
      <p:sp>
        <p:nvSpPr>
          <p:cNvPr id="29" name="Pijl: punthaak 28">
            <a:extLst>
              <a:ext uri="{FF2B5EF4-FFF2-40B4-BE49-F238E27FC236}">
                <a16:creationId xmlns:a16="http://schemas.microsoft.com/office/drawing/2014/main" id="{82A5B811-81C7-4E6B-BECE-9C16D219862E}"/>
              </a:ext>
            </a:extLst>
          </p:cNvPr>
          <p:cNvSpPr/>
          <p:nvPr/>
        </p:nvSpPr>
        <p:spPr>
          <a:xfrm rot="5400000">
            <a:off x="5663681" y="4980457"/>
            <a:ext cx="597159" cy="1052901"/>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2" name="Stroomdiagram: Voorbereiding 31">
            <a:extLst>
              <a:ext uri="{FF2B5EF4-FFF2-40B4-BE49-F238E27FC236}">
                <a16:creationId xmlns:a16="http://schemas.microsoft.com/office/drawing/2014/main" id="{AE99D2F0-B4CA-487E-8E88-C39977425BD9}"/>
              </a:ext>
            </a:extLst>
          </p:cNvPr>
          <p:cNvSpPr/>
          <p:nvPr/>
        </p:nvSpPr>
        <p:spPr>
          <a:xfrm>
            <a:off x="3638936" y="5874952"/>
            <a:ext cx="4646645" cy="839755"/>
          </a:xfrm>
          <a:prstGeom prst="flowChartPrepar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a:t>Multidisciplinaire expertise</a:t>
            </a:r>
          </a:p>
        </p:txBody>
      </p:sp>
    </p:spTree>
    <p:extLst>
      <p:ext uri="{BB962C8B-B14F-4D97-AF65-F5344CB8AC3E}">
        <p14:creationId xmlns:p14="http://schemas.microsoft.com/office/powerpoint/2010/main" val="37999096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Begeleidingsgroep</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numCol="1"/>
          <a:lstStyle/>
          <a:p>
            <a:pPr marL="457200" indent="-457200">
              <a:buAutoNum type="arabicPeriod"/>
            </a:pPr>
            <a:r>
              <a:rPr lang="nl-BE"/>
              <a:t>Klankbordfunctie</a:t>
            </a:r>
          </a:p>
          <a:p>
            <a:pPr marL="457200" indent="-457200">
              <a:buAutoNum type="arabicPeriod"/>
            </a:pPr>
            <a:r>
              <a:rPr lang="nl-BE"/>
              <a:t>Co-creatiepartner</a:t>
            </a:r>
          </a:p>
          <a:p>
            <a:pPr marL="457200" indent="-457200">
              <a:buAutoNum type="arabicPeriod"/>
            </a:pPr>
            <a:r>
              <a:rPr lang="nl-BE"/>
              <a:t>Waarnemend partner</a:t>
            </a:r>
          </a:p>
        </p:txBody>
      </p:sp>
      <p:pic>
        <p:nvPicPr>
          <p:cNvPr id="4" name="Graphic 3">
            <a:extLst>
              <a:ext uri="{FF2B5EF4-FFF2-40B4-BE49-F238E27FC236}">
                <a16:creationId xmlns:a16="http://schemas.microsoft.com/office/drawing/2014/main" id="{88823115-324E-41C6-BE78-896EEF54AA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5289029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Begeleidingsgroep</a:t>
            </a:r>
            <a:br>
              <a:rPr lang="nl-BE"/>
            </a:br>
            <a:r>
              <a:rPr lang="nl-BE" sz="2800" b="0"/>
              <a:t>Klankbordfunctie</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lIns="0" tIns="0" rIns="0" bIns="0" numCol="1" spcCol="180000" anchor="t">
            <a:noAutofit/>
          </a:bodyPr>
          <a:lstStyle/>
          <a:p>
            <a:pPr marL="342900" indent="-342900">
              <a:buFont typeface="Arial" panose="020B0604020202020204" pitchFamily="34" charset="0"/>
              <a:buChar char="•"/>
            </a:pPr>
            <a:r>
              <a:rPr lang="nl-BE" dirty="0"/>
              <a:t>Lerend netwerk 2x/jaar (totaal 4x)</a:t>
            </a:r>
          </a:p>
          <a:p>
            <a:pPr marL="342900" indent="-342900">
              <a:buFont typeface="Arial" panose="020B0604020202020204" pitchFamily="34" charset="0"/>
              <a:buChar char="•"/>
            </a:pPr>
            <a:r>
              <a:rPr lang="nl-BE" dirty="0"/>
              <a:t>Nieuwe kennis- en toepassingsmogelijkheden verwerven </a:t>
            </a:r>
          </a:p>
          <a:p>
            <a:pPr marL="342900" indent="-342900">
              <a:buFont typeface="Arial" panose="020B0604020202020204" pitchFamily="34" charset="0"/>
              <a:buChar char="•"/>
            </a:pPr>
            <a:r>
              <a:rPr lang="nl-BE" dirty="0"/>
              <a:t>Feedback geven op projectverloop </a:t>
            </a:r>
          </a:p>
          <a:p>
            <a:pPr marL="342900" indent="-342900">
              <a:buFont typeface="Arial" panose="020B0604020202020204" pitchFamily="34" charset="0"/>
              <a:buChar char="•"/>
            </a:pPr>
            <a:r>
              <a:rPr lang="nl-BE" dirty="0">
                <a:latin typeface="Arial"/>
                <a:cs typeface="Arial"/>
              </a:rPr>
              <a:t>Vrijblijvende deelname aan focusgroepen, workshops en inspiratiesessies</a:t>
            </a:r>
            <a:endParaRPr lang="nl-BE" dirty="0">
              <a:highlight>
                <a:srgbClr val="FFFF00"/>
              </a:highlight>
            </a:endParaRPr>
          </a:p>
          <a:p>
            <a:pPr marL="342900" indent="-342900">
              <a:buFont typeface="Arial" panose="020B0604020202020204" pitchFamily="34" charset="0"/>
              <a:buChar char="•"/>
            </a:pPr>
            <a:r>
              <a:rPr lang="nl-BE" dirty="0"/>
              <a:t>Deelnameprijs: € 500 op jaarbasis</a:t>
            </a:r>
          </a:p>
        </p:txBody>
      </p:sp>
      <p:pic>
        <p:nvPicPr>
          <p:cNvPr id="4" name="Graphic 3">
            <a:extLst>
              <a:ext uri="{FF2B5EF4-FFF2-40B4-BE49-F238E27FC236}">
                <a16:creationId xmlns:a16="http://schemas.microsoft.com/office/drawing/2014/main" id="{88823115-324E-41C6-BE78-896EEF54AA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191035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Begeleidingsgroep</a:t>
            </a:r>
            <a:br>
              <a:rPr lang="nl-BE"/>
            </a:br>
            <a:r>
              <a:rPr lang="nl-BE" sz="2800" b="0"/>
              <a:t>Co-creatiepartner logiesuitbater</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numCol="1"/>
          <a:lstStyle/>
          <a:p>
            <a:pPr marL="457200" indent="-457200">
              <a:buFont typeface="Arial" panose="020B0604020202020204" pitchFamily="34" charset="0"/>
              <a:buChar char="•"/>
            </a:pPr>
            <a:r>
              <a:rPr lang="nl-BE" dirty="0"/>
              <a:t>Businesscase uitwerken als businesstransformatie</a:t>
            </a:r>
          </a:p>
          <a:p>
            <a:r>
              <a:rPr lang="nl-BE" dirty="0">
                <a:sym typeface="Wingdings" panose="05000000000000000000" pitchFamily="2" charset="2"/>
              </a:rPr>
              <a:t>     </a:t>
            </a:r>
            <a:r>
              <a:rPr lang="nl-BE" sz="2000" dirty="0">
                <a:sym typeface="Wingdings" panose="05000000000000000000" pitchFamily="2" charset="2"/>
              </a:rPr>
              <a:t>  UD Scan</a:t>
            </a:r>
          </a:p>
          <a:p>
            <a:r>
              <a:rPr lang="nl-BE" sz="2000" dirty="0">
                <a:sym typeface="Wingdings" panose="05000000000000000000" pitchFamily="2" charset="2"/>
              </a:rPr>
              <a:t>       Opportuniteitenscreening inclusief toerisme</a:t>
            </a:r>
          </a:p>
          <a:p>
            <a:r>
              <a:rPr lang="nl-BE" sz="2000" dirty="0"/>
              <a:t>      </a:t>
            </a:r>
            <a:r>
              <a:rPr lang="nl-BE" sz="2000" dirty="0">
                <a:sym typeface="Wingdings" panose="05000000000000000000" pitchFamily="2" charset="2"/>
              </a:rPr>
              <a:t> UD Implementatieplan</a:t>
            </a:r>
            <a:endParaRPr lang="nl-BE" sz="2000" dirty="0"/>
          </a:p>
          <a:p>
            <a:pPr marL="457200" indent="-457200">
              <a:buFont typeface="Arial" panose="020B0604020202020204" pitchFamily="34" charset="0"/>
              <a:buChar char="•"/>
            </a:pPr>
            <a:r>
              <a:rPr lang="nl-BE" dirty="0"/>
              <a:t>Contactmomenten                                                                                               </a:t>
            </a:r>
            <a:r>
              <a:rPr lang="nl-BE" sz="2000" dirty="0">
                <a:sym typeface="Wingdings" panose="05000000000000000000" pitchFamily="2" charset="2"/>
              </a:rPr>
              <a:t> I</a:t>
            </a:r>
            <a:r>
              <a:rPr lang="nl-BE" sz="2000" dirty="0"/>
              <a:t>ndividueel  4                                                                                                                            </a:t>
            </a:r>
            <a:r>
              <a:rPr lang="nl-BE" sz="2000" dirty="0">
                <a:sym typeface="Wingdings" panose="05000000000000000000" pitchFamily="2" charset="2"/>
              </a:rPr>
              <a:t></a:t>
            </a:r>
            <a:r>
              <a:rPr lang="nl-BE" sz="2000" dirty="0"/>
              <a:t> Lerend netwerk: focusgroepen, co-creatiesessies</a:t>
            </a:r>
            <a:r>
              <a:rPr lang="nl-BE" sz="2000" dirty="0">
                <a:sym typeface="Wingdings" panose="05000000000000000000" pitchFamily="2" charset="2"/>
              </a:rPr>
              <a:t>                                                                   </a:t>
            </a:r>
            <a:r>
              <a:rPr lang="nl-BE" sz="2000" dirty="0"/>
              <a:t> Begeleidingsgroep 2x/jaar</a:t>
            </a:r>
          </a:p>
          <a:p>
            <a:pPr marL="457200" indent="-457200">
              <a:buFont typeface="Arial" panose="020B0604020202020204" pitchFamily="34" charset="0"/>
              <a:buChar char="•"/>
            </a:pPr>
            <a:r>
              <a:rPr lang="nl-BE" dirty="0"/>
              <a:t>Deelnameprijs</a:t>
            </a:r>
          </a:p>
          <a:p>
            <a:r>
              <a:rPr lang="nl-BE" sz="2000" dirty="0"/>
              <a:t>                  € 1400 B&amp;B - € 2400 Hotel(keten) op jaarbasis             </a:t>
            </a:r>
          </a:p>
        </p:txBody>
      </p:sp>
      <p:pic>
        <p:nvPicPr>
          <p:cNvPr id="4" name="Graphic 3">
            <a:extLst>
              <a:ext uri="{FF2B5EF4-FFF2-40B4-BE49-F238E27FC236}">
                <a16:creationId xmlns:a16="http://schemas.microsoft.com/office/drawing/2014/main" id="{C2EF893A-4EEF-4AD6-86E6-CD77691CA4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32098440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Begeleidingsgroep</a:t>
            </a:r>
            <a:br>
              <a:rPr lang="nl-BE"/>
            </a:br>
            <a:r>
              <a:rPr lang="nl-BE" sz="2800" b="0"/>
              <a:t>Co-creatiepartner toeleveringsbedrijf</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numCol="1"/>
          <a:lstStyle/>
          <a:p>
            <a:pPr marL="457200" indent="-457200">
              <a:buFont typeface="Arial" panose="020B0604020202020204" pitchFamily="34" charset="0"/>
              <a:buChar char="•"/>
            </a:pPr>
            <a:r>
              <a:rPr lang="nl-BE" dirty="0"/>
              <a:t>Businesscase uitwerken als businesstransformatie</a:t>
            </a:r>
          </a:p>
          <a:p>
            <a:r>
              <a:rPr lang="nl-BE" sz="2000" dirty="0">
                <a:sym typeface="Wingdings" panose="05000000000000000000" pitchFamily="2" charset="2"/>
              </a:rPr>
              <a:t>       UD Scan inclusief toerisme</a:t>
            </a:r>
          </a:p>
          <a:p>
            <a:r>
              <a:rPr lang="nl-BE" sz="2000" dirty="0"/>
              <a:t>      </a:t>
            </a:r>
            <a:r>
              <a:rPr lang="nl-BE" sz="2000" dirty="0">
                <a:sym typeface="Wingdings" panose="05000000000000000000" pitchFamily="2" charset="2"/>
              </a:rPr>
              <a:t> Opportuniteitenscreening</a:t>
            </a:r>
            <a:endParaRPr lang="nl-BE" sz="2000" dirty="0"/>
          </a:p>
          <a:p>
            <a:pPr marL="457200" indent="-457200">
              <a:buFont typeface="Arial" panose="020B0604020202020204" pitchFamily="34" charset="0"/>
              <a:buChar char="•"/>
            </a:pPr>
            <a:r>
              <a:rPr lang="nl-BE" dirty="0"/>
              <a:t>Contactmomenten                                                                                               </a:t>
            </a:r>
            <a:r>
              <a:rPr lang="nl-BE" sz="2000" dirty="0">
                <a:sym typeface="Wingdings" panose="05000000000000000000" pitchFamily="2" charset="2"/>
              </a:rPr>
              <a:t> I</a:t>
            </a:r>
            <a:r>
              <a:rPr lang="nl-BE" sz="2000" dirty="0"/>
              <a:t>ndividueel 2                                                                                                                               </a:t>
            </a:r>
            <a:r>
              <a:rPr lang="nl-BE" sz="2000" dirty="0">
                <a:sym typeface="Wingdings" panose="05000000000000000000" pitchFamily="2" charset="2"/>
              </a:rPr>
              <a:t></a:t>
            </a:r>
            <a:r>
              <a:rPr lang="nl-BE" sz="2000" dirty="0"/>
              <a:t> Lerend netwerk: focusgroep                                                                                                     </a:t>
            </a:r>
            <a:r>
              <a:rPr lang="nl-BE" sz="2000" dirty="0">
                <a:sym typeface="Wingdings" panose="05000000000000000000" pitchFamily="2" charset="2"/>
              </a:rPr>
              <a:t></a:t>
            </a:r>
            <a:r>
              <a:rPr lang="nl-BE" sz="2000" dirty="0"/>
              <a:t> Begeleidingsgroep 2x/jaar</a:t>
            </a:r>
          </a:p>
          <a:p>
            <a:pPr marL="457200" indent="-457200">
              <a:buFont typeface="Arial" panose="020B0604020202020204" pitchFamily="34" charset="0"/>
              <a:buChar char="•"/>
            </a:pPr>
            <a:r>
              <a:rPr lang="nl-BE" dirty="0"/>
              <a:t>Deelnameprijs</a:t>
            </a:r>
          </a:p>
          <a:p>
            <a:r>
              <a:rPr lang="nl-BE" sz="2000" dirty="0"/>
              <a:t>&lt;20 medewerkers € 350 op jaarbasis                                                                                                               &gt;20 medewerkers € 1000 op jaarbasis             </a:t>
            </a:r>
          </a:p>
        </p:txBody>
      </p:sp>
      <p:pic>
        <p:nvPicPr>
          <p:cNvPr id="4" name="Graphic 3">
            <a:extLst>
              <a:ext uri="{FF2B5EF4-FFF2-40B4-BE49-F238E27FC236}">
                <a16:creationId xmlns:a16="http://schemas.microsoft.com/office/drawing/2014/main" id="{C2EF893A-4EEF-4AD6-86E6-CD77691CA4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48337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Begeleidingsgroep</a:t>
            </a:r>
            <a:br>
              <a:rPr lang="nl-BE"/>
            </a:br>
            <a:r>
              <a:rPr lang="nl-BE" sz="2800" b="0"/>
              <a:t>Waarnemend partner</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numCol="1"/>
          <a:lstStyle/>
          <a:p>
            <a:r>
              <a:rPr lang="nl-BE" dirty="0"/>
              <a:t>Enkel bestemd voor doelgroep 3. Overheidsorganisaties</a:t>
            </a:r>
          </a:p>
          <a:p>
            <a:pPr marL="342900" indent="-342900">
              <a:buFont typeface="Arial" panose="020B0604020202020204" pitchFamily="34" charset="0"/>
              <a:buChar char="•"/>
            </a:pPr>
            <a:r>
              <a:rPr lang="nl-BE" dirty="0"/>
              <a:t>Vrijblijvende deelname begeleidingsgroep 2x/jaar </a:t>
            </a:r>
          </a:p>
        </p:txBody>
      </p:sp>
      <p:pic>
        <p:nvPicPr>
          <p:cNvPr id="4" name="Graphic 3">
            <a:extLst>
              <a:ext uri="{FF2B5EF4-FFF2-40B4-BE49-F238E27FC236}">
                <a16:creationId xmlns:a16="http://schemas.microsoft.com/office/drawing/2014/main" id="{49B6AC62-8988-4A7A-B9E7-F79CA14700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34141457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F3D-3767-3149-A425-0377A8F4EB20}"/>
              </a:ext>
            </a:extLst>
          </p:cNvPr>
          <p:cNvSpPr>
            <a:spLocks noGrp="1"/>
          </p:cNvSpPr>
          <p:nvPr>
            <p:ph type="ctrTitle"/>
          </p:nvPr>
        </p:nvSpPr>
        <p:spPr/>
        <p:txBody>
          <a:bodyPr/>
          <a:lstStyle/>
          <a:p>
            <a:r>
              <a:rPr lang="nl-BE"/>
              <a:t>Informatiebundel</a:t>
            </a:r>
          </a:p>
        </p:txBody>
      </p:sp>
      <p:sp>
        <p:nvSpPr>
          <p:cNvPr id="3" name="Ondertitel 2">
            <a:extLst>
              <a:ext uri="{FF2B5EF4-FFF2-40B4-BE49-F238E27FC236}">
                <a16:creationId xmlns:a16="http://schemas.microsoft.com/office/drawing/2014/main" id="{332D4ACF-8B9E-5943-9098-09903CD79DD5}"/>
              </a:ext>
            </a:extLst>
          </p:cNvPr>
          <p:cNvSpPr>
            <a:spLocks noGrp="1"/>
          </p:cNvSpPr>
          <p:nvPr>
            <p:ph type="subTitle" idx="1"/>
          </p:nvPr>
        </p:nvSpPr>
        <p:spPr/>
        <p:txBody>
          <a:bodyPr numCol="1"/>
          <a:lstStyle/>
          <a:p>
            <a:pPr marL="457200" indent="-457200">
              <a:buAutoNum type="arabicPeriod"/>
            </a:pPr>
            <a:r>
              <a:rPr lang="nl-BE"/>
              <a:t>Intentieverklaring</a:t>
            </a:r>
          </a:p>
          <a:p>
            <a:pPr marL="457200" indent="-457200">
              <a:buAutoNum type="arabicPeriod"/>
            </a:pPr>
            <a:r>
              <a:rPr lang="nl-BE"/>
              <a:t>Reglement van orde – template                                                                        </a:t>
            </a:r>
            <a:r>
              <a:rPr lang="nl-BE" sz="1600" i="1"/>
              <a:t>Wordt persoonlijk via mail verstuurd</a:t>
            </a:r>
          </a:p>
          <a:p>
            <a:pPr marL="457200" indent="-457200">
              <a:buAutoNum type="arabicPeriod"/>
            </a:pPr>
            <a:r>
              <a:rPr lang="nl-BE"/>
              <a:t>Brochures</a:t>
            </a:r>
          </a:p>
          <a:p>
            <a:pPr marL="457200" indent="-457200">
              <a:buAutoNum type="arabicPeriod"/>
            </a:pPr>
            <a:r>
              <a:rPr lang="nl-BE"/>
              <a:t>Gepersonaliseerd attest van deelname</a:t>
            </a:r>
          </a:p>
          <a:p>
            <a:pPr marL="457200" indent="-457200">
              <a:buAutoNum type="arabicPeriod"/>
            </a:pPr>
            <a:endParaRPr lang="nl-BE"/>
          </a:p>
        </p:txBody>
      </p:sp>
      <p:pic>
        <p:nvPicPr>
          <p:cNvPr id="4" name="Graphic 3">
            <a:extLst>
              <a:ext uri="{FF2B5EF4-FFF2-40B4-BE49-F238E27FC236}">
                <a16:creationId xmlns:a16="http://schemas.microsoft.com/office/drawing/2014/main" id="{20878591-F5C6-441B-9E9D-1FD2BFAE9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211951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8EEE3-04EF-174F-A117-D0DFCD92D1FA}"/>
              </a:ext>
            </a:extLst>
          </p:cNvPr>
          <p:cNvSpPr>
            <a:spLocks noGrp="1"/>
          </p:cNvSpPr>
          <p:nvPr>
            <p:ph type="ctrTitle"/>
          </p:nvPr>
        </p:nvSpPr>
        <p:spPr/>
        <p:txBody>
          <a:bodyPr/>
          <a:lstStyle/>
          <a:p>
            <a:r>
              <a:rPr lang="nl-BE"/>
              <a:t>5. Vraag en antwoord</a:t>
            </a:r>
          </a:p>
        </p:txBody>
      </p:sp>
      <p:sp>
        <p:nvSpPr>
          <p:cNvPr id="4" name="Ondertitel 5">
            <a:extLst>
              <a:ext uri="{FF2B5EF4-FFF2-40B4-BE49-F238E27FC236}">
                <a16:creationId xmlns:a16="http://schemas.microsoft.com/office/drawing/2014/main" id="{01EE28C8-A612-4A09-8575-78EBDC5D36F5}"/>
              </a:ext>
            </a:extLst>
          </p:cNvPr>
          <p:cNvSpPr txBox="1">
            <a:spLocks/>
          </p:cNvSpPr>
          <p:nvPr/>
        </p:nvSpPr>
        <p:spPr>
          <a:xfrm>
            <a:off x="618575" y="2155664"/>
            <a:ext cx="11160125" cy="3112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nl-BE"/>
          </a:p>
          <a:p>
            <a:endParaRPr lang="nl-BE"/>
          </a:p>
        </p:txBody>
      </p:sp>
      <p:pic>
        <p:nvPicPr>
          <p:cNvPr id="6" name="Graphic 5">
            <a:extLst>
              <a:ext uri="{FF2B5EF4-FFF2-40B4-BE49-F238E27FC236}">
                <a16:creationId xmlns:a16="http://schemas.microsoft.com/office/drawing/2014/main" id="{0A06E9EB-2482-4F03-9A70-9BF0D8304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3127" y="6445995"/>
            <a:ext cx="1419126" cy="412005"/>
          </a:xfrm>
          <a:prstGeom prst="rect">
            <a:avLst/>
          </a:prstGeom>
        </p:spPr>
      </p:pic>
      <p:sp>
        <p:nvSpPr>
          <p:cNvPr id="5" name="Ondertitel 5">
            <a:extLst>
              <a:ext uri="{FF2B5EF4-FFF2-40B4-BE49-F238E27FC236}">
                <a16:creationId xmlns:a16="http://schemas.microsoft.com/office/drawing/2014/main" id="{8872C347-AD00-478C-A9E6-B55BCE65D599}"/>
              </a:ext>
            </a:extLst>
          </p:cNvPr>
          <p:cNvSpPr txBox="1">
            <a:spLocks/>
          </p:cNvSpPr>
          <p:nvPr/>
        </p:nvSpPr>
        <p:spPr>
          <a:xfrm>
            <a:off x="770975" y="2308064"/>
            <a:ext cx="11160125" cy="3112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BE">
                <a:solidFill>
                  <a:schemeClr val="bg1"/>
                </a:solidFill>
              </a:rPr>
              <a:t>Contactgegevens projectcoördinator: Evi Knuts</a:t>
            </a:r>
          </a:p>
          <a:p>
            <a:pPr marL="0" indent="0" algn="r">
              <a:buNone/>
            </a:pPr>
            <a:r>
              <a:rPr lang="nl-BE">
                <a:solidFill>
                  <a:schemeClr val="bg1"/>
                </a:solidFill>
                <a:hlinkClick r:id="rId5"/>
              </a:rPr>
              <a:t>Evi.knuts@pxl.be</a:t>
            </a:r>
            <a:endParaRPr lang="nl-BE">
              <a:solidFill>
                <a:schemeClr val="bg1"/>
              </a:solidFill>
            </a:endParaRPr>
          </a:p>
          <a:p>
            <a:pPr marL="0" indent="0" algn="r">
              <a:buNone/>
            </a:pPr>
            <a:r>
              <a:rPr lang="nl-BE">
                <a:solidFill>
                  <a:schemeClr val="bg1"/>
                </a:solidFill>
              </a:rPr>
              <a:t>0479/28.48.23</a:t>
            </a:r>
          </a:p>
          <a:p>
            <a:pPr marL="0" indent="0" algn="r">
              <a:buNone/>
            </a:pPr>
            <a:endParaRPr lang="nl-BE">
              <a:solidFill>
                <a:schemeClr val="bg1"/>
              </a:solidFill>
            </a:endParaRPr>
          </a:p>
          <a:p>
            <a:pPr marL="0" indent="0" algn="r">
              <a:buNone/>
            </a:pPr>
            <a:r>
              <a:rPr lang="nl-BE">
                <a:solidFill>
                  <a:schemeClr val="bg1"/>
                </a:solidFill>
              </a:rPr>
              <a:t>Extra info over samenwerken met hogescholen?</a:t>
            </a:r>
          </a:p>
          <a:p>
            <a:pPr marL="0" indent="0" algn="r">
              <a:buNone/>
            </a:pPr>
            <a:r>
              <a:rPr lang="nl-BE">
                <a:solidFill>
                  <a:schemeClr val="bg1"/>
                </a:solidFill>
              </a:rPr>
              <a:t>www.blikopener.be</a:t>
            </a:r>
          </a:p>
          <a:p>
            <a:pPr marL="0" indent="0" algn="r">
              <a:buNone/>
            </a:pPr>
            <a:endParaRPr lang="nl-BE">
              <a:solidFill>
                <a:schemeClr val="bg1"/>
              </a:solidFill>
            </a:endParaRPr>
          </a:p>
          <a:p>
            <a:pPr marL="342900" indent="-342900"/>
            <a:endParaRPr lang="nl-BE"/>
          </a:p>
          <a:p>
            <a:endParaRPr lang="nl-BE"/>
          </a:p>
        </p:txBody>
      </p:sp>
    </p:spTree>
    <p:extLst>
      <p:ext uri="{BB962C8B-B14F-4D97-AF65-F5344CB8AC3E}">
        <p14:creationId xmlns:p14="http://schemas.microsoft.com/office/powerpoint/2010/main" val="22134832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8EEE3-04EF-174F-A117-D0DFCD92D1FA}"/>
              </a:ext>
            </a:extLst>
          </p:cNvPr>
          <p:cNvSpPr>
            <a:spLocks noGrp="1"/>
          </p:cNvSpPr>
          <p:nvPr>
            <p:ph type="ctrTitle"/>
          </p:nvPr>
        </p:nvSpPr>
        <p:spPr/>
        <p:txBody>
          <a:bodyPr/>
          <a:lstStyle/>
          <a:p>
            <a:r>
              <a:rPr lang="nl-BE"/>
              <a:t>6. Receptie en netwerking</a:t>
            </a:r>
          </a:p>
        </p:txBody>
      </p:sp>
      <p:sp>
        <p:nvSpPr>
          <p:cNvPr id="4" name="Ondertitel 5">
            <a:extLst>
              <a:ext uri="{FF2B5EF4-FFF2-40B4-BE49-F238E27FC236}">
                <a16:creationId xmlns:a16="http://schemas.microsoft.com/office/drawing/2014/main" id="{01EE28C8-A612-4A09-8575-78EBDC5D36F5}"/>
              </a:ext>
            </a:extLst>
          </p:cNvPr>
          <p:cNvSpPr txBox="1">
            <a:spLocks/>
          </p:cNvSpPr>
          <p:nvPr/>
        </p:nvSpPr>
        <p:spPr>
          <a:xfrm>
            <a:off x="618575" y="2155664"/>
            <a:ext cx="11160125" cy="3112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BE">
                <a:solidFill>
                  <a:schemeClr val="bg1"/>
                </a:solidFill>
              </a:rPr>
              <a:t>door PXL Catering</a:t>
            </a:r>
          </a:p>
          <a:p>
            <a:pPr marL="342900" indent="-342900"/>
            <a:endParaRPr lang="nl-BE"/>
          </a:p>
          <a:p>
            <a:endParaRPr lang="nl-BE"/>
          </a:p>
        </p:txBody>
      </p:sp>
      <p:pic>
        <p:nvPicPr>
          <p:cNvPr id="6" name="Graphic 5">
            <a:extLst>
              <a:ext uri="{FF2B5EF4-FFF2-40B4-BE49-F238E27FC236}">
                <a16:creationId xmlns:a16="http://schemas.microsoft.com/office/drawing/2014/main" id="{0A06E9EB-2482-4F03-9A70-9BF0D83040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127" y="6445995"/>
            <a:ext cx="1419126" cy="412005"/>
          </a:xfrm>
          <a:prstGeom prst="rect">
            <a:avLst/>
          </a:prstGeom>
        </p:spPr>
      </p:pic>
    </p:spTree>
    <p:extLst>
      <p:ext uri="{BB962C8B-B14F-4D97-AF65-F5344CB8AC3E}">
        <p14:creationId xmlns:p14="http://schemas.microsoft.com/office/powerpoint/2010/main" val="16831620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EED2FABC98B4487D488CBE8238C16" ma:contentTypeVersion="6" ma:contentTypeDescription="Een nieuw document maken." ma:contentTypeScope="" ma:versionID="d6a7318ac69a0d79ebc2825b33cd79f6">
  <xsd:schema xmlns:xsd="http://www.w3.org/2001/XMLSchema" xmlns:xs="http://www.w3.org/2001/XMLSchema" xmlns:p="http://schemas.microsoft.com/office/2006/metadata/properties" xmlns:ns2="ea60d6ce-34f3-438b-9655-a2d728f0a91e" targetNamespace="http://schemas.microsoft.com/office/2006/metadata/properties" ma:root="true" ma:fieldsID="02bd986b63d6e3b1f6f36aa1bc6a9a10" ns2:_="">
    <xsd:import namespace="ea60d6ce-34f3-438b-9655-a2d728f0a9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d6ce-34f3-438b-9655-a2d728f0a9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DDA4F8-DF10-41AC-858D-890B6C4CE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60d6ce-34f3-438b-9655-a2d728f0a9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DE239D-C573-4719-BC06-6871DC33499A}">
  <ds:schemaRefs>
    <ds:schemaRef ds:uri="http://schemas.microsoft.com/sharepoint/v3/contenttype/forms"/>
  </ds:schemaRefs>
</ds:datastoreItem>
</file>

<file path=customXml/itemProps3.xml><?xml version="1.0" encoding="utf-8"?>
<ds:datastoreItem xmlns:ds="http://schemas.openxmlformats.org/officeDocument/2006/customXml" ds:itemID="{55CF9D4D-444A-428D-88EC-717AB1F83EB7}">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ea60d6ce-34f3-438b-9655-a2d728f0a91e"/>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71</TotalTime>
  <Words>2881</Words>
  <Application>Microsoft Office PowerPoint</Application>
  <PresentationFormat>Breedbeeld</PresentationFormat>
  <Paragraphs>686</Paragraphs>
  <Slides>98</Slides>
  <Notes>20</Notes>
  <HiddenSlides>0</HiddenSlides>
  <MMClips>0</MMClips>
  <ScaleCrop>false</ScaleCrop>
  <HeadingPairs>
    <vt:vector size="4" baseType="variant">
      <vt:variant>
        <vt:lpstr>Thema</vt:lpstr>
      </vt:variant>
      <vt:variant>
        <vt:i4>2</vt:i4>
      </vt:variant>
      <vt:variant>
        <vt:lpstr>Diatitels</vt:lpstr>
      </vt:variant>
      <vt:variant>
        <vt:i4>98</vt:i4>
      </vt:variant>
    </vt:vector>
  </HeadingPairs>
  <TitlesOfParts>
    <vt:vector size="100" baseType="lpstr">
      <vt:lpstr>Kantoorthema</vt:lpstr>
      <vt:lpstr>Default Design</vt:lpstr>
      <vt:lpstr>TETRA</vt:lpstr>
      <vt:lpstr>Agenda</vt:lpstr>
      <vt:lpstr>1. Verwelkoming</vt:lpstr>
      <vt:lpstr>2. Kader en praktijkvoorbeelden</vt:lpstr>
      <vt:lpstr>Why Design for All?  Tetra Project Kick-off   University of Hasselt  05 November 2019 </vt:lpstr>
      <vt:lpstr>        Established in Dublin in 1993  as the European Institute for Design and Disability</vt:lpstr>
      <vt:lpstr>EIDD – Design for All Europe   39 members in 18 European states and now 1 in Australia,  head office in Austria:  </vt:lpstr>
      <vt:lpstr>         </vt:lpstr>
      <vt:lpstr>Design for All in Academia  EIDD has created an Academic Network (ACANET), whose members all over Europe collaborate on academic issues  http://dfaeurope.eu/about-members/working-groups/dfa-acanet-2/  AHFE Conference on Design for Inclusion, USA, since 2016  http://ahfe2020.org</vt:lpstr>
      <vt:lpstr>EIDD Summer School  Viana do Castelo  Portugal   8-13 September 2019</vt:lpstr>
      <vt:lpstr>What is this all about?  Dispelling some myths:   It's about inclusion, but not (only) disability  It's about humanity, but not (only) caring for "others"  It's about design, but not (only) tables and chairs  it’s about culture, but not (only) art  It’s about return on investment, but not (only) economics</vt:lpstr>
      <vt:lpstr>It’s about identifying the challenges facing design today and tomorrow:   increasing human diversity:  abilities, ageing, (im)migration…   … and using design, holistically, to face them</vt:lpstr>
      <vt:lpstr>Those challenges include disability and ageing  Disability and ageing are not watertight containers, but part of the social inclusion agenda. </vt:lpstr>
      <vt:lpstr>So let’s start by understanding disability    Please stand up</vt:lpstr>
      <vt:lpstr> What’s that got to do with design?  What exactly is Design for All?</vt:lpstr>
      <vt:lpstr>Paul Hogan  President Emeritus EIDD  1993</vt:lpstr>
      <vt:lpstr>Design for All is design for human diversity,  social inclusion and equality.      Source: EIDD Stockholm Declaration© 2004 – www.dfaeurope.eu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“The practice of Design for All makes conscious use of the analysis of human needs and aspirations and requires the involvement of end users at every stage in the design process.”   Source: EIDD Stockholm Declaration© 2004 – www.dfaeurope.eu</vt:lpstr>
      <vt:lpstr>The classical design responses to identifiable categories consist in what we call “add-on” approaches: a special adjustment is made to an existing environment, product, communication or service so that it will also be accessible to the members of that given category. </vt:lpstr>
      <vt:lpstr>Examples: - Special versions of software for blind users - Temporary (and often quite unstable) ramps in exhibitions - Horrendous “standard” bathrooms for a mythical “third gender”  In terms of economics, it makes no sense.</vt:lpstr>
      <vt:lpstr>How NOT to do it Location: Church of the Salute, Venice</vt:lpstr>
      <vt:lpstr>bathrooms can be both accessible and aesthetically pleasing  Location: Grand Hotel San Marino</vt:lpstr>
      <vt:lpstr>There are two ways to look at human diversity:   - as a “problem” to be solved  - as a challenge to creativity and innovation   </vt:lpstr>
      <vt:lpstr>So…   Should we keep on talking about   “removing architectural barriers”?   Or should we be talking about  “creating new itineraries”?</vt:lpstr>
      <vt:lpstr>  </vt:lpstr>
      <vt:lpstr>The human society paradigm: this is where we come from…</vt:lpstr>
      <vt:lpstr>…and this is what we have built.</vt:lpstr>
      <vt:lpstr>…as is this.</vt:lpstr>
      <vt:lpstr>“The reasonable man adapts himself to the world; the unreasonable one persists in trying to adapt the world to himself. Therefore, all progress depends on the unreasonable man.”   George Bernard Shaw</vt:lpstr>
      <vt:lpstr>The big question:  what is design?</vt:lpstr>
      <vt:lpstr>A common concept of “design”:  luxurious, expensive, superfluous,  not very useful  or usable </vt:lpstr>
      <vt:lpstr> “A plan or scheme conceived in the mind and intended for subsequent execution”   Source: Oxford English Dictionary </vt:lpstr>
      <vt:lpstr>…the oldest description of design used by the design community itself:  “Form follows Function”  Louis Sullivan</vt:lpstr>
      <vt:lpstr>“the transformation of existing conditions into preferred ones”   Herbert Simon</vt:lpstr>
      <vt:lpstr>Pompeii: the new accessible route</vt:lpstr>
      <vt:lpstr>Pompeii: the new accessible route, details</vt:lpstr>
      <vt:lpstr>Design innovation: Alex Issigonis and the original mini</vt:lpstr>
      <vt:lpstr>Why adapt how we think about how we live?</vt:lpstr>
      <vt:lpstr>People with disabilities in Italy   2014: 6.7% of the population = 4.1 million  2020: 7.9% of the population = 4.8 million  2040: 10.7% of the population = 6.7 million   Source: Censis, Press release dated 3 May 2014 - http://www.censis.it/7?shadow_comunicato_stampa=120959</vt:lpstr>
      <vt:lpstr>People with disabilities in the EU28   2014: an estimated 16.0% of the population = 80 million  Source: European Union Agency for Fundamental Rights - http://fra.europa.eu/en/theme/people-disabilities     Accessible tourism is worth €800 billion per annum  Source: UNWTO Conference on Accessible Tourism in Europe, Republic of San Marino, 19-20 November 2014</vt:lpstr>
      <vt:lpstr>Then there is demographic change:  Accessibility concerns us all, not only those with a disability recognised by the state </vt:lpstr>
      <vt:lpstr>European Population Statistics</vt:lpstr>
      <vt:lpstr>Belgian Population Statistics</vt:lpstr>
      <vt:lpstr>Italian Population Statistics</vt:lpstr>
      <vt:lpstr>Portuguese Population Statistics</vt:lpstr>
      <vt:lpstr>Turkish Population Statistics</vt:lpstr>
      <vt:lpstr>US Population Statistics</vt:lpstr>
      <vt:lpstr>Chinese Population Statistics</vt:lpstr>
      <vt:lpstr>Brazilian Population Statistics</vt:lpstr>
      <vt:lpstr>Korean Population Statistics</vt:lpstr>
      <vt:lpstr>The three most frequent barriers are prejudicial responses:    “It cannot be done”   “It is too expensive”    “We’ve always done it that way”  </vt:lpstr>
      <vt:lpstr>The first is an error in design thinking.   “Impossible” means you are not thinking outside the box:  your mindset is too narrow,   you have not exhausted the options.   “Impossible” is not part of the creative’s vocabulary. </vt:lpstr>
      <vt:lpstr> The second is an error in accounting practice:   “The art of economics consists in looking not merely at the immediate but at the longer effects of any act or policy; it consists in tracing the consequences of that policy not merely for one group but for all groups.”   Source: Henry Hazlitt, Economics in One Lesson, 1946</vt:lpstr>
      <vt:lpstr>The principle:   rethinking the concept of Return on Investments in our places, products, communications and systems  as an investment in quality of life, positive experience and happiness  to reduce healthcare costs generated by depression among the elderly</vt:lpstr>
      <vt:lpstr>How?   Accessibility and Design for All in society and culture enable participation   Participation enables socialisation  Socialisation generates endorphin neurotransmitters   Endorphins stave off the development of depression and the resulting psychosomatic conditions and physical pathologies  A reduction in psychosomatic and physical pathologies means lower healthcare costs</vt:lpstr>
      <vt:lpstr> The third is a sign of fear of change.   It is intrinsically conservative: the opposite of innovation.</vt:lpstr>
      <vt:lpstr> Every chain is only as strong as its weakest link.</vt:lpstr>
      <vt:lpstr>Thankyou for your attention  www.dfaeurope.eu   strategicdesign@ksdc.eu</vt:lpstr>
      <vt:lpstr>3. Panelgesprek</vt:lpstr>
      <vt:lpstr>Voorstelling panelleden</vt:lpstr>
      <vt:lpstr>Panelgesprek </vt:lpstr>
      <vt:lpstr>Panelgesprek: Stelling 1</vt:lpstr>
      <vt:lpstr>Panelgesprek: Stelling 2</vt:lpstr>
      <vt:lpstr>Panelgesprek: Stelling 3</vt:lpstr>
      <vt:lpstr>Panelgesprek: Stelling 4</vt:lpstr>
      <vt:lpstr>Panelgesprek: Stelling 5</vt:lpstr>
      <vt:lpstr>Panelgesprek: Stelling 6</vt:lpstr>
      <vt:lpstr>Panelgesprek: Stelling 7</vt:lpstr>
      <vt:lpstr>4. Toelichting Tetra-project  Inclusief toerisme als businesstransformator</vt:lpstr>
      <vt:lpstr>Context van buiten naar binnen: trends, opportuniteiten, uitdagingen</vt:lpstr>
      <vt:lpstr>Context van binnen naar buiten: expertise over sectoren heen slim inzetten</vt:lpstr>
      <vt:lpstr>Wat is tetra?</vt:lpstr>
      <vt:lpstr>Ons gemeenschappelijk doel inclusief toerisme als businesstransformator</vt:lpstr>
      <vt:lpstr>Ons gemeenschappelijk doel inclusief toerisme als businesstransformator</vt:lpstr>
      <vt:lpstr>Ons gemeenschappelijk doel het vertrekpunt: inclusief toerisme als businesstransformator</vt:lpstr>
      <vt:lpstr>Doelgroepen</vt:lpstr>
      <vt:lpstr>Doelgroepen logiesverstrekkers</vt:lpstr>
      <vt:lpstr>Doelgroepen Toeleveringsbedrijven</vt:lpstr>
      <vt:lpstr>Actieplan</vt:lpstr>
      <vt:lpstr>PowerPoint-presentatie</vt:lpstr>
      <vt:lpstr>Projectteam</vt:lpstr>
      <vt:lpstr>Begeleidingsgroep</vt:lpstr>
      <vt:lpstr>Begeleidingsgroep Klankbordfunctie</vt:lpstr>
      <vt:lpstr>Begeleidingsgroep Co-creatiepartner logiesuitbater</vt:lpstr>
      <vt:lpstr>Begeleidingsgroep Co-creatiepartner toeleveringsbedrijf</vt:lpstr>
      <vt:lpstr>Begeleidingsgroep Waarnemend partner</vt:lpstr>
      <vt:lpstr>Informatiebundel</vt:lpstr>
      <vt:lpstr>5. Vraag en antwoord</vt:lpstr>
      <vt:lpstr>6. Receptie en netwerking</vt:lpstr>
    </vt:vector>
  </TitlesOfParts>
  <Company>XIOS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PXL meets &lt;name&gt;</dc:title>
  <dc:creator>Nick Daenen</dc:creator>
  <cp:lastModifiedBy>Evi Knuts</cp:lastModifiedBy>
  <cp:revision>14</cp:revision>
  <cp:lastPrinted>2019-11-05T12:31:25Z</cp:lastPrinted>
  <dcterms:created xsi:type="dcterms:W3CDTF">2017-10-12T15:08:04Z</dcterms:created>
  <dcterms:modified xsi:type="dcterms:W3CDTF">2019-11-19T11:02:06Z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95379a6-efcb-4855-97e0-03c6be785496_Enabled">
    <vt:lpwstr>True</vt:lpwstr>
  </property>
  <property fmtid="{D5CDD505-2E9C-101B-9397-08002B2CF9AE}" pid="3" name="MSIP_Label_f95379a6-efcb-4855-97e0-03c6be785496_SiteId">
    <vt:lpwstr>0bff66c5-45db-46ed-8b81-87959e069b90</vt:lpwstr>
  </property>
  <property fmtid="{D5CDD505-2E9C-101B-9397-08002B2CF9AE}" pid="4" name="MSIP_Label_f95379a6-efcb-4855-97e0-03c6be785496_Owner">
    <vt:lpwstr>20002816@PXL.BE</vt:lpwstr>
  </property>
  <property fmtid="{D5CDD505-2E9C-101B-9397-08002B2CF9AE}" pid="5" name="MSIP_Label_f95379a6-efcb-4855-97e0-03c6be785496_SetDate">
    <vt:lpwstr>2019-11-04T06:24:46.7372168Z</vt:lpwstr>
  </property>
  <property fmtid="{D5CDD505-2E9C-101B-9397-08002B2CF9AE}" pid="6" name="MSIP_Label_f95379a6-efcb-4855-97e0-03c6be785496_Name">
    <vt:lpwstr>Publiek</vt:lpwstr>
  </property>
  <property fmtid="{D5CDD505-2E9C-101B-9397-08002B2CF9AE}" pid="7" name="MSIP_Label_f95379a6-efcb-4855-97e0-03c6be785496_Application">
    <vt:lpwstr>Microsoft Azure Information Protection</vt:lpwstr>
  </property>
  <property fmtid="{D5CDD505-2E9C-101B-9397-08002B2CF9AE}" pid="8" name="MSIP_Label_f95379a6-efcb-4855-97e0-03c6be785496_ActionId">
    <vt:lpwstr>2fb0df7c-a357-4d26-bb03-50298da3cb33</vt:lpwstr>
  </property>
  <property fmtid="{D5CDD505-2E9C-101B-9397-08002B2CF9AE}" pid="9" name="MSIP_Label_f95379a6-efcb-4855-97e0-03c6be785496_Extended_MSFT_Method">
    <vt:lpwstr>Automatic</vt:lpwstr>
  </property>
  <property fmtid="{D5CDD505-2E9C-101B-9397-08002B2CF9AE}" pid="10" name="Sensitivity">
    <vt:lpwstr>Publiek</vt:lpwstr>
  </property>
  <property fmtid="{D5CDD505-2E9C-101B-9397-08002B2CF9AE}" pid="11" name="ContentTypeId">
    <vt:lpwstr>0x010100E17EED2FABC98B4487D488CBE8238C16</vt:lpwstr>
  </property>
</Properties>
</file>